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9926638" cy="67976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68452" autoAdjust="0"/>
  </p:normalViewPr>
  <p:slideViewPr>
    <p:cSldViewPr>
      <p:cViewPr>
        <p:scale>
          <a:sx n="80" d="100"/>
          <a:sy n="80" d="100"/>
        </p:scale>
        <p:origin x="-178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20" d="100"/>
          <a:sy n="120" d="100"/>
        </p:scale>
        <p:origin x="-1158" y="-90"/>
      </p:cViewPr>
      <p:guideLst>
        <p:guide orient="horz" pos="2141"/>
        <p:guide pos="3127"/>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atin typeface="Arial" pitchFamily="34" charset="0"/>
              </a:defRPr>
            </a:lvl1pPr>
          </a:lstStyle>
          <a:p>
            <a:pPr>
              <a:defRPr/>
            </a:pPr>
            <a:endParaRPr lang="fr-CH"/>
          </a:p>
        </p:txBody>
      </p:sp>
      <p:sp>
        <p:nvSpPr>
          <p:cNvPr id="3" name="Espace réservé de la date 2"/>
          <p:cNvSpPr>
            <a:spLocks noGrp="1"/>
          </p:cNvSpPr>
          <p:nvPr>
            <p:ph type="dt" sz="quarter" idx="1"/>
          </p:nvPr>
        </p:nvSpPr>
        <p:spPr>
          <a:xfrm>
            <a:off x="5623372" y="0"/>
            <a:ext cx="4301543" cy="339884"/>
          </a:xfrm>
          <a:prstGeom prst="rect">
            <a:avLst/>
          </a:prstGeom>
        </p:spPr>
        <p:txBody>
          <a:bodyPr vert="horz" lIns="91440" tIns="45720" rIns="91440" bIns="45720" rtlCol="0"/>
          <a:lstStyle>
            <a:lvl1pPr algn="r">
              <a:defRPr sz="1200">
                <a:latin typeface="Arial" pitchFamily="34" charset="0"/>
              </a:defRPr>
            </a:lvl1pPr>
          </a:lstStyle>
          <a:p>
            <a:pPr>
              <a:defRPr/>
            </a:pPr>
            <a:fld id="{DB4C6545-DE21-4D42-90B9-358D2B5C9BD3}" type="datetimeFigureOut">
              <a:rPr lang="fr-CH"/>
              <a:pPr>
                <a:defRPr/>
              </a:pPr>
              <a:t>27.04.2016</a:t>
            </a:fld>
            <a:endParaRPr lang="fr-CH"/>
          </a:p>
        </p:txBody>
      </p:sp>
      <p:sp>
        <p:nvSpPr>
          <p:cNvPr id="4" name="Espace réservé du pied de page 3"/>
          <p:cNvSpPr>
            <a:spLocks noGrp="1"/>
          </p:cNvSpPr>
          <p:nvPr>
            <p:ph type="ftr" sz="quarter" idx="2"/>
          </p:nvPr>
        </p:nvSpPr>
        <p:spPr>
          <a:xfrm>
            <a:off x="0" y="6456218"/>
            <a:ext cx="4301543" cy="339884"/>
          </a:xfrm>
          <a:prstGeom prst="rect">
            <a:avLst/>
          </a:prstGeom>
        </p:spPr>
        <p:txBody>
          <a:bodyPr vert="horz" lIns="91440" tIns="45720" rIns="91440" bIns="45720" rtlCol="0" anchor="b"/>
          <a:lstStyle>
            <a:lvl1pPr algn="l">
              <a:defRPr sz="1200">
                <a:latin typeface="Arial" pitchFamily="34" charset="0"/>
              </a:defRPr>
            </a:lvl1pPr>
          </a:lstStyle>
          <a:p>
            <a:pPr>
              <a:defRPr/>
            </a:pPr>
            <a:endParaRPr lang="fr-CH"/>
          </a:p>
        </p:txBody>
      </p:sp>
      <p:sp>
        <p:nvSpPr>
          <p:cNvPr id="5" name="Espace réservé du numéro de diapositive 4"/>
          <p:cNvSpPr>
            <a:spLocks noGrp="1"/>
          </p:cNvSpPr>
          <p:nvPr>
            <p:ph type="sldNum" sz="quarter" idx="3"/>
          </p:nvPr>
        </p:nvSpPr>
        <p:spPr>
          <a:xfrm>
            <a:off x="5623372" y="6456218"/>
            <a:ext cx="4301543" cy="339884"/>
          </a:xfrm>
          <a:prstGeom prst="rect">
            <a:avLst/>
          </a:prstGeom>
        </p:spPr>
        <p:txBody>
          <a:bodyPr vert="horz" lIns="91440" tIns="45720" rIns="91440" bIns="45720" rtlCol="0" anchor="b"/>
          <a:lstStyle>
            <a:lvl1pPr algn="r">
              <a:defRPr sz="1200">
                <a:latin typeface="Arial" pitchFamily="34" charset="0"/>
              </a:defRPr>
            </a:lvl1pPr>
          </a:lstStyle>
          <a:p>
            <a:pPr>
              <a:defRPr/>
            </a:pPr>
            <a:fld id="{E49AFCFC-08F2-4D3F-8046-0DCA77F23EF8}" type="slidenum">
              <a:rPr lang="fr-CH"/>
              <a:pPr>
                <a:defRPr/>
              </a:pPr>
              <a:t>‹N°›</a:t>
            </a:fld>
            <a:endParaRPr lang="fr-CH"/>
          </a:p>
        </p:txBody>
      </p:sp>
    </p:spTree>
    <p:extLst>
      <p:ext uri="{BB962C8B-B14F-4D97-AF65-F5344CB8AC3E}">
        <p14:creationId xmlns:p14="http://schemas.microsoft.com/office/powerpoint/2010/main" xmlns="" val="13487271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301543" cy="339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dirty="0"/>
          </a:p>
        </p:txBody>
      </p:sp>
      <p:sp>
        <p:nvSpPr>
          <p:cNvPr id="6147" name="Rectangle 3"/>
          <p:cNvSpPr>
            <a:spLocks noGrp="1" noChangeArrowheads="1"/>
          </p:cNvSpPr>
          <p:nvPr>
            <p:ph type="dt" idx="1"/>
          </p:nvPr>
        </p:nvSpPr>
        <p:spPr bwMode="auto">
          <a:xfrm>
            <a:off x="5623372" y="0"/>
            <a:ext cx="4301543" cy="339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dirty="0"/>
          </a:p>
        </p:txBody>
      </p:sp>
      <p:sp>
        <p:nvSpPr>
          <p:cNvPr id="11268"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92664" y="3228896"/>
            <a:ext cx="7941310" cy="30589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Cliquez pour modifier les styles du texte du masque</a:t>
            </a:r>
          </a:p>
          <a:p>
            <a:pPr lvl="1"/>
            <a:r>
              <a:rPr lang="en-US" noProof="0" smtClean="0"/>
              <a:t>Deuxième niveau</a:t>
            </a:r>
          </a:p>
          <a:p>
            <a:pPr lvl="2"/>
            <a:r>
              <a:rPr lang="en-US" noProof="0" smtClean="0"/>
              <a:t>Troisième niveau</a:t>
            </a:r>
          </a:p>
          <a:p>
            <a:pPr lvl="3"/>
            <a:r>
              <a:rPr lang="en-US" noProof="0" smtClean="0"/>
              <a:t>Quatrième niveau</a:t>
            </a:r>
          </a:p>
          <a:p>
            <a:pPr lvl="4"/>
            <a:r>
              <a:rPr lang="en-US" noProof="0" smtClean="0"/>
              <a:t>Cinquième niveau</a:t>
            </a:r>
          </a:p>
        </p:txBody>
      </p:sp>
      <p:sp>
        <p:nvSpPr>
          <p:cNvPr id="6150" name="Rectangle 6"/>
          <p:cNvSpPr>
            <a:spLocks noGrp="1" noChangeArrowheads="1"/>
          </p:cNvSpPr>
          <p:nvPr>
            <p:ph type="ftr" sz="quarter" idx="4"/>
          </p:nvPr>
        </p:nvSpPr>
        <p:spPr bwMode="auto">
          <a:xfrm>
            <a:off x="0" y="6456218"/>
            <a:ext cx="4301543" cy="3398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dirty="0"/>
          </a:p>
        </p:txBody>
      </p:sp>
      <p:sp>
        <p:nvSpPr>
          <p:cNvPr id="6151" name="Rectangle 7"/>
          <p:cNvSpPr>
            <a:spLocks noGrp="1" noChangeArrowheads="1"/>
          </p:cNvSpPr>
          <p:nvPr>
            <p:ph type="sldNum" sz="quarter" idx="5"/>
          </p:nvPr>
        </p:nvSpPr>
        <p:spPr bwMode="auto">
          <a:xfrm>
            <a:off x="5623372" y="6456218"/>
            <a:ext cx="4301543" cy="3398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94CAA6F3-82AA-47A8-BA7A-1E0FF599BA86}" type="slidenum">
              <a:rPr lang="en-US"/>
              <a:pPr>
                <a:defRPr/>
              </a:pPr>
              <a:t>‹N°›</a:t>
            </a:fld>
            <a:endParaRPr lang="en-US" dirty="0"/>
          </a:p>
        </p:txBody>
      </p:sp>
    </p:spTree>
    <p:extLst>
      <p:ext uri="{BB962C8B-B14F-4D97-AF65-F5344CB8AC3E}">
        <p14:creationId xmlns:p14="http://schemas.microsoft.com/office/powerpoint/2010/main" xmlns="" val="14020090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pPr eaLnBrk="1" hangingPunct="1">
              <a:spcBef>
                <a:spcPct val="0"/>
              </a:spcBef>
            </a:pPr>
            <a:endParaRPr lang="en-GB" dirty="0" smtClean="0"/>
          </a:p>
          <a:p>
            <a:pPr eaLnBrk="1" hangingPunct="1">
              <a:spcBef>
                <a:spcPct val="0"/>
              </a:spcBef>
            </a:pPr>
            <a:endParaRPr lang="en-GB" dirty="0" smtClean="0"/>
          </a:p>
          <a:p>
            <a:endParaRPr lang="fr-CH"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pPr eaLnBrk="1" hangingPunct="1">
              <a:lnSpc>
                <a:spcPct val="100000"/>
              </a:lnSpc>
              <a:spcBef>
                <a:spcPct val="0"/>
              </a:spcBef>
            </a:pPr>
            <a:r>
              <a:rPr lang="en-GB" sz="1300" b="1" u="sng" noProof="0" dirty="0" smtClean="0"/>
              <a:t>History:</a:t>
            </a:r>
            <a:r>
              <a:rPr lang="en-GB" sz="1300" b="1" u="sng" noProof="0" dirty="0" smtClean="0">
                <a:latin typeface="Arial" charset="0"/>
                <a:cs typeface="Arial" charset="0"/>
              </a:rPr>
              <a:t> The princes of Luxembourg wore the crown of the Holy Roman Empire</a:t>
            </a:r>
            <a:endParaRPr lang="en-GB" sz="1300" b="1" u="sng" noProof="0" dirty="0" smtClean="0"/>
          </a:p>
          <a:p>
            <a:pPr eaLnBrk="1" hangingPunct="1">
              <a:lnSpc>
                <a:spcPct val="100000"/>
              </a:lnSpc>
            </a:pPr>
            <a:endParaRPr lang="en-GB" sz="1300" noProof="0" dirty="0" smtClean="0"/>
          </a:p>
          <a:p>
            <a:pPr eaLnBrk="1" hangingPunct="1">
              <a:lnSpc>
                <a:spcPct val="100000"/>
              </a:lnSpc>
            </a:pPr>
            <a:r>
              <a:rPr lang="en-GB" sz="1300" noProof="0" dirty="0" smtClean="0"/>
              <a:t>During the </a:t>
            </a:r>
            <a:r>
              <a:rPr lang="en-GB" sz="1300" b="1" noProof="0" dirty="0" smtClean="0"/>
              <a:t>Middle Ages,</a:t>
            </a:r>
            <a:r>
              <a:rPr lang="en-GB" sz="1300" noProof="0" dirty="0" smtClean="0"/>
              <a:t> the princes of Luxembourg </a:t>
            </a:r>
            <a:r>
              <a:rPr lang="en-GB" sz="1300" b="1" noProof="0" dirty="0" smtClean="0"/>
              <a:t>wore the crown of the Holy Roman Empire </a:t>
            </a:r>
            <a:r>
              <a:rPr lang="en-GB" sz="1300" noProof="0" dirty="0" smtClean="0"/>
              <a:t>(14th to 15th century). </a:t>
            </a:r>
            <a:br>
              <a:rPr lang="en-GB" sz="1300" noProof="0" dirty="0" smtClean="0"/>
            </a:br>
            <a:r>
              <a:rPr lang="en-GB" sz="1300" noProof="0" dirty="0" smtClean="0"/>
              <a:t/>
            </a:r>
            <a:br>
              <a:rPr lang="en-GB" sz="1300" noProof="0" dirty="0" smtClean="0"/>
            </a:br>
            <a:r>
              <a:rPr lang="en-GB" sz="1300" b="1" u="none" noProof="0" dirty="0" smtClean="0"/>
              <a:t>Henry VII, count of Luxembourg</a:t>
            </a:r>
            <a:r>
              <a:rPr lang="en-GB" sz="1300" b="1" noProof="0" dirty="0" smtClean="0"/>
              <a:t>,</a:t>
            </a:r>
            <a:r>
              <a:rPr lang="en-GB" sz="1300" noProof="0" dirty="0" smtClean="0"/>
              <a:t> was elected king of Germany in 1308 and crowned emperor four years later in Rome. The counts of Luxembourg also became kings of Bohemia through the marriage of the son of Henry VII, </a:t>
            </a:r>
            <a:r>
              <a:rPr lang="en-GB" sz="1300" b="1" u="none" noProof="0" dirty="0" smtClean="0"/>
              <a:t>John the Blind, </a:t>
            </a:r>
            <a:r>
              <a:rPr lang="en-GB" sz="1300" noProof="0" dirty="0" smtClean="0"/>
              <a:t>to Elisabeth, heiress to the Kingdom of Bohemia. A model knight, John</a:t>
            </a:r>
            <a:r>
              <a:rPr lang="en-GB" sz="1300" baseline="0" noProof="0" dirty="0" smtClean="0"/>
              <a:t> the Blind </a:t>
            </a:r>
            <a:r>
              <a:rPr lang="en-GB" sz="1300" noProof="0" dirty="0" smtClean="0"/>
              <a:t>died a hero’s death in the service of the king of France in the Battle of Crécy in 1346. </a:t>
            </a:r>
            <a:br>
              <a:rPr lang="en-GB" sz="1300" noProof="0" dirty="0" smtClean="0"/>
            </a:br>
            <a:r>
              <a:rPr lang="en-GB" sz="1300" noProof="0" dirty="0" smtClean="0"/>
              <a:t/>
            </a:r>
            <a:br>
              <a:rPr lang="en-GB" sz="1300" noProof="0" dirty="0" smtClean="0"/>
            </a:br>
            <a:r>
              <a:rPr lang="en-GB" sz="1300" noProof="0" dirty="0" smtClean="0"/>
              <a:t>In 1364, with the definitive acquisition of the County of Chiny, the possessions of the dukes of Luxembourg underwent </a:t>
            </a:r>
            <a:r>
              <a:rPr lang="en-GB" sz="1300" b="1" noProof="0" dirty="0" smtClean="0"/>
              <a:t>their greatest expansion </a:t>
            </a:r>
            <a:r>
              <a:rPr lang="en-GB" sz="1300" noProof="0" dirty="0" smtClean="0"/>
              <a:t>(10,000 km</a:t>
            </a:r>
            <a:r>
              <a:rPr lang="en-GB" sz="1300" baseline="30000" noProof="0" dirty="0" smtClean="0"/>
              <a:t>2</a:t>
            </a:r>
            <a:r>
              <a:rPr lang="en-GB" sz="1300" noProof="0" dirty="0" smtClean="0"/>
              <a:t>). </a:t>
            </a:r>
            <a:br>
              <a:rPr lang="en-GB" sz="1300" noProof="0" dirty="0" smtClean="0"/>
            </a:br>
            <a:r>
              <a:rPr lang="en-GB" sz="1300" noProof="0" dirty="0" smtClean="0"/>
              <a:t/>
            </a:r>
            <a:br>
              <a:rPr lang="en-GB" sz="1300" noProof="0" dirty="0" smtClean="0"/>
            </a:br>
            <a:r>
              <a:rPr lang="en-GB" sz="1300" noProof="0" dirty="0" smtClean="0"/>
              <a:t>After</a:t>
            </a:r>
            <a:r>
              <a:rPr lang="en-GB" sz="1300" baseline="0" noProof="0" dirty="0" smtClean="0"/>
              <a:t> </a:t>
            </a:r>
            <a:r>
              <a:rPr lang="en-GB" sz="1300" noProof="0" dirty="0" smtClean="0"/>
              <a:t>Henry VII, three further members of the Luxembourg dynasty went on to wear the imperial crown: </a:t>
            </a:r>
            <a:r>
              <a:rPr lang="en-GB" sz="1300" b="1" u="none" noProof="0" dirty="0" smtClean="0"/>
              <a:t>Charles IV </a:t>
            </a:r>
            <a:r>
              <a:rPr lang="en-GB" sz="1300" noProof="0" dirty="0" smtClean="0"/>
              <a:t>(1346-1378), </a:t>
            </a:r>
            <a:r>
              <a:rPr lang="en-GB" sz="1300" b="1" u="none" noProof="0" dirty="0" smtClean="0"/>
              <a:t>Wenceslas</a:t>
            </a:r>
            <a:r>
              <a:rPr lang="en-GB" sz="1300" noProof="0" dirty="0" smtClean="0"/>
              <a:t> (1376-1400) and </a:t>
            </a:r>
            <a:r>
              <a:rPr lang="en-GB" sz="1300" b="1" u="none" noProof="0" dirty="0" smtClean="0"/>
              <a:t>Sigismund</a:t>
            </a:r>
            <a:r>
              <a:rPr lang="en-GB" sz="1300" noProof="0" dirty="0" smtClean="0"/>
              <a:t> (1410-1437), the last emperor of the house of Luxembourg.</a:t>
            </a:r>
            <a:br>
              <a:rPr lang="en-GB" sz="1300" noProof="0" dirty="0" smtClean="0"/>
            </a:br>
            <a:r>
              <a:rPr lang="en-GB" sz="1300" noProof="0" dirty="0" smtClean="0"/>
              <a:t/>
            </a:r>
            <a:br>
              <a:rPr lang="en-GB" sz="1300" noProof="0" dirty="0" smtClean="0"/>
            </a:br>
            <a:r>
              <a:rPr lang="en-GB" sz="1300" i="1" kern="1200" noProof="0" dirty="0" smtClean="0">
                <a:solidFill>
                  <a:schemeClr val="tx1"/>
                </a:solidFill>
                <a:latin typeface="Arial" pitchFamily="34" charset="0"/>
                <a:ea typeface="+mn-ea"/>
                <a:cs typeface="+mn-cs"/>
              </a:rPr>
              <a:t>Images: on the left, John the Blind, count of Luxembourg,</a:t>
            </a:r>
            <a:r>
              <a:rPr lang="en-GB" sz="1300" i="1" kern="1200" baseline="0" noProof="0" dirty="0" smtClean="0">
                <a:solidFill>
                  <a:schemeClr val="tx1"/>
                </a:solidFill>
                <a:latin typeface="Arial" pitchFamily="34" charset="0"/>
                <a:ea typeface="+mn-ea"/>
                <a:cs typeface="+mn-cs"/>
              </a:rPr>
              <a:t> k</a:t>
            </a:r>
            <a:r>
              <a:rPr lang="en-GB" sz="1300" i="1" kern="1200" noProof="0" dirty="0" smtClean="0">
                <a:solidFill>
                  <a:schemeClr val="tx1"/>
                </a:solidFill>
                <a:latin typeface="Arial" pitchFamily="34" charset="0"/>
                <a:ea typeface="+mn-ea"/>
                <a:cs typeface="+mn-cs"/>
              </a:rPr>
              <a:t>ing of Bohemia (1296-1346); on the right, Sigismund of Luxembourg (1387-1437)</a:t>
            </a:r>
            <a:r>
              <a:rPr lang="en-GB" sz="1300" i="1" kern="1200" baseline="0" noProof="0" dirty="0" smtClean="0">
                <a:solidFill>
                  <a:schemeClr val="tx1"/>
                </a:solidFill>
                <a:latin typeface="Arial" pitchFamily="34" charset="0"/>
                <a:ea typeface="+mn-ea"/>
                <a:cs typeface="+mn-cs"/>
              </a:rPr>
              <a:t> </a:t>
            </a:r>
            <a:r>
              <a:rPr lang="en-GB" sz="1300" i="1" kern="1200" baseline="0" noProof="0" dirty="0" smtClean="0">
                <a:solidFill>
                  <a:schemeClr val="tx1"/>
                </a:solidFill>
                <a:latin typeface="Arial" pitchFamily="34" charset="0"/>
                <a:ea typeface="+mn-ea"/>
                <a:cs typeface="Arial" pitchFamily="34" charset="0"/>
              </a:rPr>
              <a:t>©</a:t>
            </a:r>
            <a:r>
              <a:rPr lang="en-GB" sz="1300" i="1" kern="1200" noProof="0" dirty="0" smtClean="0">
                <a:solidFill>
                  <a:schemeClr val="tx1"/>
                </a:solidFill>
                <a:latin typeface="Arial" pitchFamily="34" charset="0"/>
                <a:ea typeface="+mn-ea"/>
                <a:cs typeface="Arial" pitchFamily="34" charset="0"/>
              </a:rPr>
              <a:t> </a:t>
            </a:r>
            <a:r>
              <a:rPr lang="en-GB" sz="1300" i="1" kern="1200" noProof="0" dirty="0" smtClean="0">
                <a:solidFill>
                  <a:schemeClr val="tx1"/>
                </a:solidFill>
                <a:latin typeface="Arial" pitchFamily="34" charset="0"/>
                <a:ea typeface="+mn-ea"/>
                <a:cs typeface="+mn-cs"/>
              </a:rPr>
              <a:t>Marcel Schmitz/SIP; MNHA</a:t>
            </a:r>
            <a:endParaRPr lang="en-GB" sz="1300" noProof="0" dirty="0" smtClean="0"/>
          </a:p>
          <a:p>
            <a:pPr>
              <a:lnSpc>
                <a:spcPct val="100000"/>
              </a:lnSpc>
            </a:pPr>
            <a:endParaRPr lang="en-GB" sz="1300" noProof="0" dirty="0" smtClean="0"/>
          </a:p>
          <a:p>
            <a:pPr>
              <a:lnSpc>
                <a:spcPct val="100000"/>
              </a:lnSpc>
            </a:pPr>
            <a:r>
              <a:rPr lang="en-GB" sz="1300" b="1" noProof="0" dirty="0" smtClean="0"/>
              <a:t>FOR MORE INFORMATION</a:t>
            </a:r>
            <a:endParaRPr lang="en-GB" sz="1300" noProof="0" dirty="0" smtClean="0"/>
          </a:p>
          <a:p>
            <a:pPr eaLnBrk="1" hangingPunct="1">
              <a:lnSpc>
                <a:spcPct val="100000"/>
              </a:lnSpc>
              <a:buFont typeface="Arial" pitchFamily="34" charset="0"/>
              <a:buChar char="•"/>
              <a:defRPr/>
            </a:pPr>
            <a:r>
              <a:rPr lang="en-GB" sz="1300" noProof="0" dirty="0" smtClean="0"/>
              <a:t> www.luxembourg.lu: http://www.luxembourg.public.lu/en/le-grand-duche-se-presente/histoire/index.html</a:t>
            </a:r>
          </a:p>
          <a:p>
            <a:pPr eaLnBrk="1" hangingPunct="1">
              <a:lnSpc>
                <a:spcPct val="100000"/>
              </a:lnSpc>
              <a:buFont typeface="Arial" pitchFamily="34" charset="0"/>
              <a:buChar char="•"/>
              <a:defRPr/>
            </a:pPr>
            <a:r>
              <a:rPr lang="en-GB" sz="1300" noProof="0" dirty="0" smtClean="0"/>
              <a:t> </a:t>
            </a:r>
            <a:r>
              <a:rPr lang="en-GB" sz="1300" i="1" noProof="0" dirty="0" smtClean="0"/>
              <a:t>About… History</a:t>
            </a:r>
            <a:r>
              <a:rPr lang="en-GB" sz="1300" i="1" baseline="0" noProof="0" dirty="0" smtClean="0"/>
              <a:t> of the</a:t>
            </a:r>
            <a:r>
              <a:rPr lang="en-GB" sz="1300" i="1" noProof="0" dirty="0" smtClean="0"/>
              <a:t> Grand</a:t>
            </a:r>
            <a:r>
              <a:rPr lang="en-GB" sz="1300" i="1" baseline="0" noProof="0" dirty="0" smtClean="0"/>
              <a:t> D</a:t>
            </a:r>
            <a:r>
              <a:rPr lang="en-GB" sz="1300" i="1" noProof="0" dirty="0" smtClean="0"/>
              <a:t>uchy of Luxembourg: </a:t>
            </a:r>
            <a:r>
              <a:rPr lang="en-GB" sz="1300" noProof="0" dirty="0" smtClean="0"/>
              <a:t>http://www.luxembourg.public.lu/en/publications/b/ap-histoire/index.html</a:t>
            </a:r>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pPr indent="0" eaLnBrk="1" hangingPunct="1">
              <a:lnSpc>
                <a:spcPct val="100000"/>
              </a:lnSpc>
              <a:spcBef>
                <a:spcPct val="0"/>
              </a:spcBef>
            </a:pPr>
            <a:r>
              <a:rPr lang="en-GB" sz="1200" b="1" u="sng" noProof="0" dirty="0" smtClean="0">
                <a:latin typeface="Arial" pitchFamily="34" charset="0"/>
                <a:cs typeface="Arial" pitchFamily="34" charset="0"/>
              </a:rPr>
              <a:t>History: ‘Gibraltar of the North’ and foreign domination (15th</a:t>
            </a:r>
            <a:r>
              <a:rPr lang="en-GB" sz="1200" b="1" u="sng" baseline="0" noProof="0" dirty="0" smtClean="0">
                <a:latin typeface="Arial" pitchFamily="34" charset="0"/>
                <a:cs typeface="Arial" pitchFamily="34" charset="0"/>
              </a:rPr>
              <a:t> </a:t>
            </a:r>
            <a:r>
              <a:rPr lang="en-GB" sz="1200" b="1" u="sng" noProof="0" dirty="0" smtClean="0">
                <a:latin typeface="Arial" pitchFamily="34" charset="0"/>
                <a:cs typeface="Arial" pitchFamily="34" charset="0"/>
              </a:rPr>
              <a:t>to 18th century)</a:t>
            </a:r>
          </a:p>
          <a:p>
            <a:pPr indent="0" eaLnBrk="1" hangingPunct="1">
              <a:lnSpc>
                <a:spcPct val="100000"/>
              </a:lnSpc>
              <a:spcBef>
                <a:spcPct val="0"/>
              </a:spcBef>
            </a:pPr>
            <a:endParaRPr lang="en-GB" sz="1200" noProof="0" dirty="0" smtClean="0">
              <a:latin typeface="Arial" pitchFamily="34" charset="0"/>
              <a:cs typeface="Arial" pitchFamily="34" charset="0"/>
            </a:endParaRPr>
          </a:p>
          <a:p>
            <a:pPr indent="0" eaLnBrk="1" hangingPunct="1">
              <a:lnSpc>
                <a:spcPct val="100000"/>
              </a:lnSpc>
            </a:pPr>
            <a:r>
              <a:rPr lang="en-GB" sz="1200" noProof="0" dirty="0" smtClean="0">
                <a:latin typeface="Arial" pitchFamily="34" charset="0"/>
                <a:cs typeface="Arial" pitchFamily="34" charset="0"/>
              </a:rPr>
              <a:t>During the </a:t>
            </a:r>
            <a:r>
              <a:rPr lang="en-GB" sz="1200" b="1" noProof="0" dirty="0" smtClean="0">
                <a:latin typeface="Arial" pitchFamily="34" charset="0"/>
                <a:cs typeface="Arial" pitchFamily="34" charset="0"/>
              </a:rPr>
              <a:t>early modern period,</a:t>
            </a:r>
            <a:r>
              <a:rPr lang="en-GB" sz="1200" noProof="0" dirty="0" smtClean="0">
                <a:latin typeface="Arial" pitchFamily="34" charset="0"/>
                <a:cs typeface="Arial" pitchFamily="34" charset="0"/>
              </a:rPr>
              <a:t> Luxembourg occupied an </a:t>
            </a:r>
            <a:r>
              <a:rPr lang="en-GB" sz="1200" b="1" noProof="0" dirty="0" smtClean="0">
                <a:latin typeface="Arial" pitchFamily="34" charset="0"/>
                <a:cs typeface="Arial" pitchFamily="34" charset="0"/>
              </a:rPr>
              <a:t>important strategic position </a:t>
            </a:r>
            <a:r>
              <a:rPr lang="en-GB" sz="1200" noProof="0" dirty="0" smtClean="0">
                <a:latin typeface="Arial" pitchFamily="34" charset="0"/>
                <a:cs typeface="Arial" pitchFamily="34" charset="0"/>
              </a:rPr>
              <a:t>on the European chessboard. The city of Luxembourg was progressively transformed into one of the most prestigious</a:t>
            </a:r>
            <a:r>
              <a:rPr lang="en-GB" sz="1200" baseline="0" noProof="0" dirty="0" smtClean="0">
                <a:latin typeface="Arial" pitchFamily="34" charset="0"/>
                <a:cs typeface="Arial" pitchFamily="34" charset="0"/>
              </a:rPr>
              <a:t> </a:t>
            </a:r>
            <a:r>
              <a:rPr lang="en-GB" sz="1200" noProof="0" dirty="0" smtClean="0">
                <a:latin typeface="Arial" pitchFamily="34" charset="0"/>
                <a:cs typeface="Arial" pitchFamily="34" charset="0"/>
              </a:rPr>
              <a:t>fortresses of Europe and dubbed </a:t>
            </a:r>
            <a:r>
              <a:rPr lang="en-GB" sz="1200" b="1" noProof="0" dirty="0" smtClean="0">
                <a:latin typeface="Arial" pitchFamily="34" charset="0"/>
                <a:cs typeface="Arial" pitchFamily="34" charset="0"/>
              </a:rPr>
              <a:t>‘Gibraltar of the North’.</a:t>
            </a:r>
            <a:br>
              <a:rPr lang="en-GB" sz="1200" b="1" noProof="0" dirty="0" smtClean="0">
                <a:latin typeface="Arial" pitchFamily="34" charset="0"/>
                <a:cs typeface="Arial" pitchFamily="34" charset="0"/>
              </a:rPr>
            </a:br>
            <a:r>
              <a:rPr lang="en-GB" sz="1200" b="1" noProof="0" dirty="0" smtClean="0">
                <a:latin typeface="Arial" pitchFamily="34" charset="0"/>
                <a:cs typeface="Arial" pitchFamily="34" charset="0"/>
              </a:rPr>
              <a:t/>
            </a:r>
            <a:br>
              <a:rPr lang="en-GB" sz="1200" b="1" noProof="0" dirty="0" smtClean="0">
                <a:latin typeface="Arial" pitchFamily="34" charset="0"/>
                <a:cs typeface="Arial" pitchFamily="34" charset="0"/>
              </a:rPr>
            </a:br>
            <a:r>
              <a:rPr lang="en-GB" sz="1200" noProof="0" dirty="0" smtClean="0">
                <a:latin typeface="Arial" pitchFamily="34" charset="0"/>
                <a:cs typeface="Arial" pitchFamily="34" charset="0"/>
              </a:rPr>
              <a:t>Much of the fortification was carried out by renowned French military architect Vauban, who led the siege of Louis XIV’s troops in 1684. In 1715, following the War of the Spanish Succession, Luxembourg fell under Austrian rule.</a:t>
            </a:r>
            <a:br>
              <a:rPr lang="en-GB" sz="1200" noProof="0" dirty="0" smtClean="0">
                <a:latin typeface="Arial" pitchFamily="34" charset="0"/>
                <a:cs typeface="Arial" pitchFamily="34" charset="0"/>
              </a:rPr>
            </a:br>
            <a:r>
              <a:rPr lang="en-GB" sz="1200" noProof="0" dirty="0" smtClean="0">
                <a:latin typeface="Arial" pitchFamily="34" charset="0"/>
                <a:cs typeface="Arial" pitchFamily="34" charset="0"/>
              </a:rPr>
              <a:t/>
            </a:r>
            <a:br>
              <a:rPr lang="en-GB" sz="1200" noProof="0" dirty="0" smtClean="0">
                <a:latin typeface="Arial" pitchFamily="34" charset="0"/>
                <a:cs typeface="Arial" pitchFamily="34" charset="0"/>
              </a:rPr>
            </a:br>
            <a:r>
              <a:rPr lang="en-GB" sz="1200" noProof="0" dirty="0" smtClean="0">
                <a:latin typeface="Arial" pitchFamily="34" charset="0"/>
                <a:cs typeface="Arial" pitchFamily="34" charset="0"/>
              </a:rPr>
              <a:t>From the 15th to the 18th century, Luxembourg successively belonged to the counts, then the dukes of Luxembourg, the dukes of Burgundy, the kings of Spain, the kings of France, the emperors of Austria and the kings of the Netherlands. </a:t>
            </a:r>
            <a:br>
              <a:rPr lang="en-GB" sz="1200" noProof="0" dirty="0" smtClean="0">
                <a:latin typeface="Arial" pitchFamily="34" charset="0"/>
                <a:cs typeface="Arial" pitchFamily="34" charset="0"/>
              </a:rPr>
            </a:br>
            <a:r>
              <a:rPr lang="en-GB" sz="1200" noProof="0" dirty="0" smtClean="0">
                <a:latin typeface="Arial" pitchFamily="34" charset="0"/>
                <a:cs typeface="Arial" pitchFamily="34" charset="0"/>
              </a:rPr>
              <a:t/>
            </a:r>
            <a:br>
              <a:rPr lang="en-GB" sz="1200" noProof="0" dirty="0" smtClean="0">
                <a:latin typeface="Arial" pitchFamily="34" charset="0"/>
                <a:cs typeface="Arial" pitchFamily="34" charset="0"/>
              </a:rPr>
            </a:br>
            <a:r>
              <a:rPr lang="en-GB" sz="1200" i="1" kern="1200" noProof="0" dirty="0" smtClean="0">
                <a:solidFill>
                  <a:schemeClr val="tx1"/>
                </a:solidFill>
                <a:latin typeface="Arial" pitchFamily="34" charset="0"/>
                <a:ea typeface="+mn-ea"/>
                <a:cs typeface="Arial" pitchFamily="34" charset="0"/>
              </a:rPr>
              <a:t>Image: medieval engraving featuring a panorama of the fortified city of Luxembourg, with the inscription ‘Luxembourg, capital of the Duchy of the same name’</a:t>
            </a:r>
            <a:r>
              <a:rPr lang="en-GB" sz="1200" i="1" kern="1200" baseline="0" noProof="0" dirty="0" smtClean="0">
                <a:solidFill>
                  <a:schemeClr val="tx1"/>
                </a:solidFill>
                <a:latin typeface="Arial" pitchFamily="34" charset="0"/>
                <a:ea typeface="+mn-ea"/>
                <a:cs typeface="Arial" pitchFamily="34" charset="0"/>
              </a:rPr>
              <a:t> ©</a:t>
            </a:r>
            <a:r>
              <a:rPr lang="en-GB" sz="1200" i="1" kern="1200" noProof="0" dirty="0" smtClean="0">
                <a:solidFill>
                  <a:schemeClr val="tx1"/>
                </a:solidFill>
                <a:latin typeface="Arial" pitchFamily="34" charset="0"/>
                <a:ea typeface="+mn-ea"/>
                <a:cs typeface="Arial" pitchFamily="34" charset="0"/>
              </a:rPr>
              <a:t> </a:t>
            </a:r>
            <a:r>
              <a:rPr lang="en-GB" sz="1200" i="1" kern="1200" noProof="0" dirty="0" err="1" smtClean="0">
                <a:solidFill>
                  <a:schemeClr val="tx1"/>
                </a:solidFill>
                <a:latin typeface="Arial" pitchFamily="34" charset="0"/>
                <a:ea typeface="+mn-ea"/>
                <a:cs typeface="Arial" pitchFamily="34" charset="0"/>
              </a:rPr>
              <a:t>Thinkstock</a:t>
            </a:r>
            <a:r>
              <a:rPr lang="en-GB" sz="1200" i="1" kern="1200" noProof="0" dirty="0" smtClean="0">
                <a:solidFill>
                  <a:schemeClr val="tx1"/>
                </a:solidFill>
                <a:latin typeface="Arial" pitchFamily="34" charset="0"/>
                <a:ea typeface="+mn-ea"/>
                <a:cs typeface="Arial" pitchFamily="34" charset="0"/>
              </a:rPr>
              <a:t/>
            </a:r>
            <a:br>
              <a:rPr lang="en-GB" sz="1200" i="1" kern="1200" noProof="0" dirty="0" smtClean="0">
                <a:solidFill>
                  <a:schemeClr val="tx1"/>
                </a:solidFill>
                <a:latin typeface="Arial" pitchFamily="34" charset="0"/>
                <a:ea typeface="+mn-ea"/>
                <a:cs typeface="Arial" pitchFamily="34" charset="0"/>
              </a:rPr>
            </a:br>
            <a:r>
              <a:rPr lang="en-GB" sz="1200" i="1" kern="1200" noProof="0" dirty="0" smtClean="0">
                <a:solidFill>
                  <a:schemeClr val="tx1"/>
                </a:solidFill>
                <a:latin typeface="Arial" pitchFamily="34" charset="0"/>
                <a:ea typeface="+mn-ea"/>
                <a:cs typeface="Arial" pitchFamily="34" charset="0"/>
              </a:rPr>
              <a:t/>
            </a:r>
            <a:br>
              <a:rPr lang="en-GB" sz="1200" i="1" kern="1200" noProof="0" dirty="0" smtClean="0">
                <a:solidFill>
                  <a:schemeClr val="tx1"/>
                </a:solidFill>
                <a:latin typeface="Arial" pitchFamily="34" charset="0"/>
                <a:ea typeface="+mn-ea"/>
                <a:cs typeface="Arial" pitchFamily="34" charset="0"/>
              </a:rPr>
            </a:br>
            <a:r>
              <a:rPr lang="en-GB" sz="1200" b="1" dirty="0" smtClean="0"/>
              <a:t>FOR MORE INFORMATION</a:t>
            </a:r>
            <a:endParaRPr lang="en-GB" sz="1200" dirty="0" smtClean="0"/>
          </a:p>
          <a:p>
            <a:pPr indent="0">
              <a:lnSpc>
                <a:spcPct val="100000"/>
              </a:lnSpc>
              <a:spcBef>
                <a:spcPts val="0"/>
              </a:spcBef>
              <a:buFont typeface="Arial" pitchFamily="34" charset="0"/>
              <a:buChar char="•"/>
              <a:defRPr/>
            </a:pPr>
            <a:r>
              <a:rPr lang="fr-CH" sz="1200" dirty="0" smtClean="0"/>
              <a:t> www.luxembourg.lu: http://www.luxembourg.public.lu/en/le-grand-duche-se-presente/histoire/index.html</a:t>
            </a:r>
          </a:p>
          <a:p>
            <a:pPr indent="0">
              <a:lnSpc>
                <a:spcPct val="100000"/>
              </a:lnSpc>
              <a:spcBef>
                <a:spcPts val="0"/>
              </a:spcBef>
              <a:buFont typeface="Arial" pitchFamily="34" charset="0"/>
              <a:buChar char="•"/>
              <a:defRPr/>
            </a:pPr>
            <a:r>
              <a:rPr lang="fr-CH" sz="1200" dirty="0" smtClean="0"/>
              <a:t> </a:t>
            </a:r>
            <a:r>
              <a:rPr lang="fr-CH" sz="1200" i="1" dirty="0" smtClean="0"/>
              <a:t>About… </a:t>
            </a:r>
            <a:r>
              <a:rPr lang="fr-CH" sz="1200" i="1" dirty="0" err="1" smtClean="0"/>
              <a:t>History</a:t>
            </a:r>
            <a:r>
              <a:rPr lang="fr-CH" sz="1200" i="1" baseline="0" dirty="0" smtClean="0"/>
              <a:t> of the</a:t>
            </a:r>
            <a:r>
              <a:rPr lang="fr-CH" sz="1200" i="1" dirty="0" smtClean="0"/>
              <a:t> Grand</a:t>
            </a:r>
            <a:r>
              <a:rPr lang="fr-CH" sz="1200" i="1" baseline="0" dirty="0" smtClean="0"/>
              <a:t> </a:t>
            </a:r>
            <a:r>
              <a:rPr lang="fr-CH" sz="1200" i="1" baseline="0" dirty="0" err="1" smtClean="0"/>
              <a:t>D</a:t>
            </a:r>
            <a:r>
              <a:rPr lang="fr-CH" sz="1200" i="1" dirty="0" err="1" smtClean="0"/>
              <a:t>uchy</a:t>
            </a:r>
            <a:r>
              <a:rPr lang="fr-CH" sz="1200" i="1" dirty="0" smtClean="0"/>
              <a:t> of Luxembourg: </a:t>
            </a:r>
            <a:r>
              <a:rPr lang="fr-CH" sz="1200" dirty="0" smtClean="0"/>
              <a:t>http://www.luxembourg.public.lu/en/publications/b/ap-histoire/index.html</a:t>
            </a:r>
          </a:p>
          <a:p>
            <a:pPr indent="0"/>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pPr indent="0" eaLnBrk="1" hangingPunct="1">
              <a:lnSpc>
                <a:spcPct val="100000"/>
              </a:lnSpc>
            </a:pPr>
            <a:r>
              <a:rPr lang="en-GB" sz="1200" b="1" u="sng" noProof="0" dirty="0" smtClean="0">
                <a:cs typeface="Arial" charset="0"/>
              </a:rPr>
              <a:t>History: Birth of the Grand Duchy of Luxembourg</a:t>
            </a:r>
          </a:p>
          <a:p>
            <a:pPr indent="0" eaLnBrk="1" hangingPunct="1">
              <a:lnSpc>
                <a:spcPct val="100000"/>
              </a:lnSpc>
            </a:pPr>
            <a:endParaRPr lang="en-GB" sz="1200" noProof="0" dirty="0" smtClean="0"/>
          </a:p>
          <a:p>
            <a:pPr indent="0" eaLnBrk="1" hangingPunct="1">
              <a:lnSpc>
                <a:spcPct val="100000"/>
              </a:lnSpc>
            </a:pPr>
            <a:r>
              <a:rPr lang="en-GB" sz="1200" b="1" u="sng" noProof="0" dirty="0" smtClean="0"/>
              <a:t>1815:</a:t>
            </a:r>
          </a:p>
          <a:p>
            <a:pPr indent="0" eaLnBrk="1" hangingPunct="1">
              <a:lnSpc>
                <a:spcPct val="100000"/>
              </a:lnSpc>
            </a:pPr>
            <a:r>
              <a:rPr lang="en-GB" sz="1200" noProof="0" dirty="0" smtClean="0"/>
              <a:t>The collapse of the Napoleonic Empire resulted in a redrawing and redistribution of the European map by the great powers gathered at the </a:t>
            </a:r>
            <a:r>
              <a:rPr lang="en-GB" sz="1200" b="1" noProof="0" dirty="0" smtClean="0"/>
              <a:t>Congress of Vienna in 1815. </a:t>
            </a:r>
            <a:r>
              <a:rPr lang="en-GB" sz="1200" noProof="0" dirty="0" smtClean="0"/>
              <a:t>This was the moment of the </a:t>
            </a:r>
            <a:r>
              <a:rPr lang="en-GB" sz="1200" b="1" noProof="0" dirty="0" smtClean="0"/>
              <a:t>creation of Luxembourg as an independent political entity. </a:t>
            </a:r>
            <a:r>
              <a:rPr lang="en-GB" sz="1200" noProof="0" dirty="0" smtClean="0"/>
              <a:t>It was established as a grand duchy and assigned to the King of the Netherlands, William I of Orange-Nassau. Despite this elevation in rank, the Grand Duchy had to cede to Prussia the region of the Eifel as well as a vast region situated to the east of the Moselle, Sûre and Our rivers.</a:t>
            </a:r>
          </a:p>
          <a:p>
            <a:pPr indent="0" eaLnBrk="1" hangingPunct="1">
              <a:lnSpc>
                <a:spcPct val="100000"/>
              </a:lnSpc>
            </a:pPr>
            <a:endParaRPr lang="en-GB" sz="1200" noProof="0" dirty="0" smtClean="0"/>
          </a:p>
          <a:p>
            <a:pPr indent="0" eaLnBrk="1" hangingPunct="1">
              <a:lnSpc>
                <a:spcPct val="100000"/>
              </a:lnSpc>
            </a:pPr>
            <a:r>
              <a:rPr lang="en-GB" sz="1200" b="1" u="sng" noProof="0" dirty="0" smtClean="0"/>
              <a:t>1839:</a:t>
            </a:r>
          </a:p>
          <a:p>
            <a:pPr indent="0" eaLnBrk="1" hangingPunct="1">
              <a:lnSpc>
                <a:spcPct val="100000"/>
              </a:lnSpc>
            </a:pPr>
            <a:r>
              <a:rPr lang="en-GB" sz="1200" noProof="0" dirty="0" smtClean="0"/>
              <a:t>It was not until </a:t>
            </a:r>
            <a:r>
              <a:rPr lang="en-GB" sz="1200" b="1" noProof="0" dirty="0" smtClean="0"/>
              <a:t>1839,</a:t>
            </a:r>
            <a:r>
              <a:rPr lang="en-GB" sz="1200" noProof="0" dirty="0" smtClean="0"/>
              <a:t> with the </a:t>
            </a:r>
            <a:r>
              <a:rPr lang="en-GB" sz="1200" b="1" noProof="0" dirty="0" smtClean="0"/>
              <a:t>Treaty of London,</a:t>
            </a:r>
            <a:r>
              <a:rPr lang="en-GB" sz="1200" noProof="0" dirty="0" smtClean="0"/>
              <a:t> that Luxembourg acquired its current territorial shape. The Grand Duchy of Luxembourg remained under the sovereignty of the Orange-Nassau dynasty, but was granted a separate administration. Belgian</a:t>
            </a:r>
            <a:r>
              <a:rPr lang="en-GB" sz="1200" baseline="0" noProof="0" dirty="0" smtClean="0"/>
              <a:t> Luxembourg became a </a:t>
            </a:r>
            <a:r>
              <a:rPr lang="en-GB" sz="1200" noProof="0" dirty="0" smtClean="0"/>
              <a:t>province of Belgium.</a:t>
            </a:r>
          </a:p>
          <a:p>
            <a:pPr indent="0" eaLnBrk="1" hangingPunct="1">
              <a:lnSpc>
                <a:spcPct val="100000"/>
              </a:lnSpc>
            </a:pPr>
            <a:endParaRPr lang="en-GB" sz="1200" noProof="0" dirty="0" smtClean="0"/>
          </a:p>
          <a:p>
            <a:pPr indent="0" eaLnBrk="1" hangingPunct="1">
              <a:lnSpc>
                <a:spcPct val="100000"/>
              </a:lnSpc>
              <a:spcBef>
                <a:spcPct val="0"/>
              </a:spcBef>
            </a:pPr>
            <a:r>
              <a:rPr lang="en-GB" sz="1200" b="1" u="sng" noProof="0" dirty="0" smtClean="0"/>
              <a:t>1890:</a:t>
            </a:r>
          </a:p>
          <a:p>
            <a:pPr indent="0" eaLnBrk="1" hangingPunct="1">
              <a:lnSpc>
                <a:spcPct val="100000"/>
              </a:lnSpc>
              <a:spcBef>
                <a:spcPct val="0"/>
              </a:spcBef>
            </a:pPr>
            <a:r>
              <a:rPr lang="en-GB" sz="1200" noProof="0" dirty="0" smtClean="0"/>
              <a:t>The personal union with the Netherlands came to an end in </a:t>
            </a:r>
            <a:r>
              <a:rPr lang="en-GB" sz="1200" b="1" noProof="0" dirty="0" smtClean="0"/>
              <a:t>1890,</a:t>
            </a:r>
            <a:r>
              <a:rPr lang="en-GB" sz="1200" noProof="0" dirty="0" smtClean="0"/>
              <a:t> with the death of William III. Adolf of Nassau-Weilburg became Grand Duke of Luxembourg.</a:t>
            </a:r>
            <a:r>
              <a:rPr lang="en-GB" sz="1200" baseline="0" noProof="0" dirty="0" smtClean="0"/>
              <a:t> Th</a:t>
            </a:r>
            <a:r>
              <a:rPr lang="en-GB" sz="1200" noProof="0" dirty="0" smtClean="0"/>
              <a:t>e country henceforth</a:t>
            </a:r>
            <a:r>
              <a:rPr lang="en-GB" sz="1200" baseline="0" noProof="0" dirty="0" smtClean="0"/>
              <a:t> </a:t>
            </a:r>
            <a:r>
              <a:rPr lang="en-GB" sz="1200" noProof="0" dirty="0" smtClean="0"/>
              <a:t>had its </a:t>
            </a:r>
            <a:r>
              <a:rPr lang="en-GB" sz="1200" b="1" noProof="0" dirty="0" smtClean="0"/>
              <a:t>own dynasty. </a:t>
            </a:r>
          </a:p>
          <a:p>
            <a:pPr indent="0" eaLnBrk="1" hangingPunct="1">
              <a:lnSpc>
                <a:spcPct val="100000"/>
              </a:lnSpc>
              <a:spcBef>
                <a:spcPct val="0"/>
              </a:spcBef>
            </a:pPr>
            <a:endParaRPr lang="en-GB" sz="1200" noProof="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GB" sz="1200" i="1" noProof="0" dirty="0" smtClean="0"/>
              <a:t>Image:</a:t>
            </a:r>
            <a:r>
              <a:rPr lang="en-GB" sz="1200" i="1" baseline="0" noProof="0" dirty="0" smtClean="0"/>
              <a:t> </a:t>
            </a:r>
            <a:r>
              <a:rPr lang="en-GB" sz="1200" i="1" noProof="0" dirty="0" smtClean="0"/>
              <a:t>©</a:t>
            </a:r>
            <a:r>
              <a:rPr lang="en-GB" sz="1200" i="1" baseline="0" noProof="0" dirty="0" smtClean="0"/>
              <a:t> </a:t>
            </a:r>
            <a:r>
              <a:rPr lang="en-GB" sz="1200" i="1" noProof="0" dirty="0" smtClean="0"/>
              <a:t>SIP/Bizart</a:t>
            </a:r>
          </a:p>
          <a:p>
            <a:pPr indent="0" eaLnBrk="1" hangingPunct="1">
              <a:lnSpc>
                <a:spcPct val="100000"/>
              </a:lnSpc>
              <a:spcBef>
                <a:spcPct val="0"/>
              </a:spcBef>
            </a:pPr>
            <a:endParaRPr lang="en-GB" sz="1200" i="1" noProof="0" dirty="0" smtClean="0"/>
          </a:p>
          <a:p>
            <a:pPr indent="0">
              <a:lnSpc>
                <a:spcPct val="100000"/>
              </a:lnSpc>
            </a:pPr>
            <a:r>
              <a:rPr lang="en-GB" sz="1200" b="1" noProof="0" dirty="0" smtClean="0"/>
              <a:t>FOR MORE INFORMATION</a:t>
            </a:r>
            <a:endParaRPr lang="en-GB" sz="1200" noProof="0" dirty="0" smtClean="0"/>
          </a:p>
          <a:p>
            <a:pPr indent="0" eaLnBrk="1" hangingPunct="1">
              <a:lnSpc>
                <a:spcPct val="100000"/>
              </a:lnSpc>
              <a:buFont typeface="Arial" pitchFamily="34" charset="0"/>
              <a:buChar char="•"/>
              <a:defRPr/>
            </a:pPr>
            <a:r>
              <a:rPr lang="en-GB" sz="1200" noProof="0" dirty="0" smtClean="0"/>
              <a:t> www.luxembourg.lu: http://www.luxembourg.public.lu/en/le-grand-duche-se-presente/histoire/index.html</a:t>
            </a:r>
          </a:p>
          <a:p>
            <a:pPr indent="0" eaLnBrk="1" hangingPunct="1">
              <a:lnSpc>
                <a:spcPct val="100000"/>
              </a:lnSpc>
              <a:buFont typeface="Arial" pitchFamily="34" charset="0"/>
              <a:buChar char="•"/>
              <a:defRPr/>
            </a:pPr>
            <a:r>
              <a:rPr lang="en-GB" sz="1200" baseline="0" noProof="0" dirty="0" smtClean="0"/>
              <a:t> </a:t>
            </a:r>
            <a:r>
              <a:rPr lang="en-GB" sz="1200" i="1" noProof="0" dirty="0" smtClean="0">
                <a:latin typeface="Arial" pitchFamily="34" charset="0"/>
                <a:cs typeface="Arial" pitchFamily="34" charset="0"/>
              </a:rPr>
              <a:t>About… History</a:t>
            </a:r>
            <a:r>
              <a:rPr lang="en-GB" sz="1200" i="1" baseline="0" noProof="0" dirty="0" smtClean="0">
                <a:latin typeface="Arial" pitchFamily="34" charset="0"/>
                <a:cs typeface="Arial" pitchFamily="34" charset="0"/>
              </a:rPr>
              <a:t> of the</a:t>
            </a:r>
            <a:r>
              <a:rPr lang="en-GB" sz="1200" i="1" noProof="0" dirty="0" smtClean="0">
                <a:latin typeface="Arial" pitchFamily="34" charset="0"/>
                <a:cs typeface="Arial" pitchFamily="34" charset="0"/>
              </a:rPr>
              <a:t> Grand</a:t>
            </a:r>
            <a:r>
              <a:rPr lang="en-GB" sz="1200" i="1" baseline="0" noProof="0" dirty="0" smtClean="0">
                <a:latin typeface="Arial" pitchFamily="34" charset="0"/>
                <a:cs typeface="Arial" pitchFamily="34" charset="0"/>
              </a:rPr>
              <a:t> D</a:t>
            </a:r>
            <a:r>
              <a:rPr lang="en-GB" sz="1200" i="1" noProof="0" dirty="0" smtClean="0">
                <a:latin typeface="Arial" pitchFamily="34" charset="0"/>
                <a:cs typeface="Arial" pitchFamily="34" charset="0"/>
              </a:rPr>
              <a:t>uchy of Luxembourg: </a:t>
            </a:r>
            <a:r>
              <a:rPr lang="en-GB" sz="1200" noProof="0" dirty="0" smtClean="0">
                <a:latin typeface="Arial" pitchFamily="34" charset="0"/>
                <a:cs typeface="Arial" pitchFamily="34" charset="0"/>
              </a:rPr>
              <a:t>http://www.luxembourg.public.lu/en/publications/b/ap-histoire/index.html</a:t>
            </a:r>
            <a:endParaRPr lang="en-GB" sz="1200"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pPr indent="0" eaLnBrk="1" hangingPunct="1">
              <a:lnSpc>
                <a:spcPct val="100000"/>
              </a:lnSpc>
              <a:spcBef>
                <a:spcPct val="0"/>
              </a:spcBef>
            </a:pPr>
            <a:r>
              <a:rPr lang="en-GB" sz="1200" b="1" u="sng" noProof="0" dirty="0" smtClean="0">
                <a:cs typeface="Arial" charset="0"/>
              </a:rPr>
              <a:t>History: 20th century – abandoning of neutrality</a:t>
            </a:r>
          </a:p>
          <a:p>
            <a:pPr indent="0" eaLnBrk="1" hangingPunct="1">
              <a:lnSpc>
                <a:spcPct val="100000"/>
              </a:lnSpc>
              <a:spcBef>
                <a:spcPct val="0"/>
              </a:spcBef>
            </a:pPr>
            <a:endParaRPr lang="en-GB" sz="1200" noProof="0" dirty="0" smtClean="0"/>
          </a:p>
          <a:p>
            <a:pPr indent="0" eaLnBrk="1" hangingPunct="1">
              <a:lnSpc>
                <a:spcPct val="100000"/>
              </a:lnSpc>
            </a:pPr>
            <a:r>
              <a:rPr lang="en-GB" sz="1200" noProof="0" dirty="0" smtClean="0"/>
              <a:t>Despite its neutrality, the Grand Duchy was invaded and occupied during both world wars by German troops, on 2 August 1914 and on 10 May 1940.</a:t>
            </a:r>
            <a:br>
              <a:rPr lang="en-GB" sz="1200" noProof="0" dirty="0" smtClean="0"/>
            </a:br>
            <a:r>
              <a:rPr lang="en-GB" sz="1200" noProof="0" dirty="0" smtClean="0"/>
              <a:t/>
            </a:r>
            <a:br>
              <a:rPr lang="en-GB" sz="1200" noProof="0" dirty="0" smtClean="0"/>
            </a:br>
            <a:r>
              <a:rPr lang="en-GB" sz="1200" noProof="0" dirty="0" smtClean="0"/>
              <a:t>During the second invasion, Grand Duchess Charlotte and the government went into </a:t>
            </a:r>
            <a:r>
              <a:rPr lang="en-GB" sz="1200" b="1" noProof="0" dirty="0" smtClean="0"/>
              <a:t>exile</a:t>
            </a:r>
            <a:r>
              <a:rPr lang="en-GB" sz="1200" noProof="0" dirty="0" smtClean="0"/>
              <a:t> and the country was placed under </a:t>
            </a:r>
            <a:r>
              <a:rPr lang="en-GB" sz="1200" b="1" noProof="0" dirty="0" smtClean="0"/>
              <a:t>Nazi occupation.</a:t>
            </a:r>
            <a:r>
              <a:rPr lang="en-GB" sz="1200" noProof="0" dirty="0" smtClean="0"/>
              <a:t> On 10 September 1944, the city of Luxembourg was liberated by the Americans. During the </a:t>
            </a:r>
            <a:r>
              <a:rPr lang="en-GB" sz="1200" b="1" noProof="0" dirty="0" smtClean="0"/>
              <a:t>Battle of the Bulge,</a:t>
            </a:r>
            <a:r>
              <a:rPr lang="en-GB" sz="1200" noProof="0" dirty="0" smtClean="0"/>
              <a:t> German forces devastated the north and the east of the country (December 1944 to February 1945). </a:t>
            </a:r>
            <a:br>
              <a:rPr lang="en-GB" sz="1200" noProof="0" dirty="0" smtClean="0"/>
            </a:br>
            <a:r>
              <a:rPr lang="en-GB" sz="1200" noProof="0" dirty="0" smtClean="0"/>
              <a:t/>
            </a:r>
            <a:br>
              <a:rPr lang="en-GB" sz="1200" noProof="0" dirty="0" smtClean="0"/>
            </a:br>
            <a:r>
              <a:rPr lang="en-GB" sz="1200" noProof="0" dirty="0" smtClean="0"/>
              <a:t>After the Second World War, </a:t>
            </a:r>
            <a:r>
              <a:rPr lang="en-GB" sz="1200" b="1" noProof="0" dirty="0" smtClean="0"/>
              <a:t>the Grand Duchy abandoned its status of neutrality</a:t>
            </a:r>
            <a:r>
              <a:rPr lang="en-GB" sz="1200" noProof="0" dirty="0" smtClean="0"/>
              <a:t> and ensured its place within the international community that formed after 1945. It was a founding member of the Benelux Union (1944), the UN (1945), NATO (1949), the ECSC (1951), the EEC and </a:t>
            </a:r>
            <a:r>
              <a:rPr lang="en-GB" sz="1200" noProof="0" dirty="0" err="1" smtClean="0"/>
              <a:t>Euratom</a:t>
            </a:r>
            <a:r>
              <a:rPr lang="en-GB" sz="1200" noProof="0" dirty="0" smtClean="0"/>
              <a:t> (Treaties of Rome) (1957), etc. </a:t>
            </a:r>
            <a:br>
              <a:rPr lang="en-GB" sz="1200" noProof="0" dirty="0" smtClean="0"/>
            </a:br>
            <a:r>
              <a:rPr lang="en-GB" sz="1200" noProof="0" dirty="0" smtClean="0"/>
              <a:t/>
            </a:r>
            <a:br>
              <a:rPr lang="en-GB" sz="1200" noProof="0" dirty="0" smtClean="0"/>
            </a:br>
            <a:r>
              <a:rPr lang="en-GB" sz="1200" noProof="0" dirty="0" smtClean="0"/>
              <a:t>The accession to the throne of </a:t>
            </a:r>
            <a:r>
              <a:rPr lang="en-GB" sz="1200" b="1" noProof="0" dirty="0" smtClean="0"/>
              <a:t>Grand Duke Jean </a:t>
            </a:r>
            <a:r>
              <a:rPr lang="en-GB" sz="1200" noProof="0" dirty="0" smtClean="0"/>
              <a:t>in 1964 marked the beginning of an era of exceptional prosperity. Grand Duke Jean abdicated in 2000 in favour of his son Henri.</a:t>
            </a:r>
            <a:br>
              <a:rPr lang="en-GB" sz="1200" noProof="0" dirty="0" smtClean="0"/>
            </a:br>
            <a:r>
              <a:rPr lang="en-GB" sz="1200" noProof="0" dirty="0" smtClean="0"/>
              <a:t/>
            </a:r>
            <a:br>
              <a:rPr lang="en-GB" sz="1200" noProof="0" dirty="0" smtClean="0"/>
            </a:br>
            <a:r>
              <a:rPr lang="en-GB" sz="1200" noProof="0" dirty="0" smtClean="0"/>
              <a:t>In 2014, Luxembourg celebrated</a:t>
            </a:r>
            <a:r>
              <a:rPr lang="en-GB" sz="1200" baseline="0" noProof="0" dirty="0" smtClean="0"/>
              <a:t> 175 years of independence.</a:t>
            </a:r>
            <a:br>
              <a:rPr lang="en-GB" sz="1200" baseline="0" noProof="0" dirty="0" smtClean="0"/>
            </a:br>
            <a:r>
              <a:rPr lang="en-GB" sz="1200" baseline="0" noProof="0" dirty="0" smtClean="0"/>
              <a:t/>
            </a:r>
            <a:br>
              <a:rPr lang="en-GB" sz="1200" baseline="0" noProof="0" dirty="0" smtClean="0"/>
            </a:br>
            <a:r>
              <a:rPr lang="en-GB" sz="1200" i="1" kern="1200" noProof="0" dirty="0" smtClean="0">
                <a:solidFill>
                  <a:schemeClr val="tx1"/>
                </a:solidFill>
                <a:latin typeface="Arial" pitchFamily="34" charset="0"/>
                <a:ea typeface="+mn-ea"/>
                <a:cs typeface="+mn-cs"/>
              </a:rPr>
              <a:t>Image: return from exile of HRH</a:t>
            </a:r>
            <a:r>
              <a:rPr lang="en-GB" sz="1200" i="1" kern="1200" baseline="0" noProof="0" dirty="0" smtClean="0">
                <a:solidFill>
                  <a:schemeClr val="tx1"/>
                </a:solidFill>
                <a:latin typeface="Arial" pitchFamily="34" charset="0"/>
                <a:ea typeface="+mn-ea"/>
                <a:cs typeface="+mn-cs"/>
              </a:rPr>
              <a:t> </a:t>
            </a:r>
            <a:r>
              <a:rPr lang="en-GB" sz="1200" i="1" kern="1200" noProof="0" dirty="0" smtClean="0">
                <a:solidFill>
                  <a:schemeClr val="tx1"/>
                </a:solidFill>
                <a:latin typeface="Arial" pitchFamily="34" charset="0"/>
                <a:ea typeface="+mn-ea"/>
                <a:cs typeface="+mn-cs"/>
              </a:rPr>
              <a:t>Grand Duchess Charlotte (1945)</a:t>
            </a:r>
            <a:r>
              <a:rPr lang="en-GB" sz="1200" i="1" kern="1200" baseline="0" noProof="0" dirty="0" smtClean="0">
                <a:solidFill>
                  <a:schemeClr val="tx1"/>
                </a:solidFill>
                <a:latin typeface="Arial" pitchFamily="34" charset="0"/>
                <a:ea typeface="+mn-ea"/>
                <a:cs typeface="+mn-cs"/>
              </a:rPr>
              <a:t> </a:t>
            </a:r>
            <a:r>
              <a:rPr lang="en-GB" i="1" noProof="0" dirty="0" smtClean="0"/>
              <a:t>© </a:t>
            </a:r>
            <a:r>
              <a:rPr lang="en-GB" sz="1200" i="1" kern="1200" noProof="0" dirty="0" smtClean="0">
                <a:solidFill>
                  <a:schemeClr val="tx1"/>
                </a:solidFill>
                <a:latin typeface="Arial" pitchFamily="34" charset="0"/>
                <a:ea typeface="+mn-ea"/>
                <a:cs typeface="+mn-cs"/>
              </a:rPr>
              <a:t>Tony Krier/Photothèque de la Ville de Luxembourg, all rights reserved</a:t>
            </a:r>
            <a:br>
              <a:rPr lang="en-GB" sz="1200" i="1" kern="1200" noProof="0" dirty="0" smtClean="0">
                <a:solidFill>
                  <a:schemeClr val="tx1"/>
                </a:solidFill>
                <a:latin typeface="Arial" pitchFamily="34" charset="0"/>
                <a:ea typeface="+mn-ea"/>
                <a:cs typeface="+mn-cs"/>
              </a:rPr>
            </a:br>
            <a:r>
              <a:rPr lang="en-GB" sz="1200" i="1" kern="1200" noProof="0" dirty="0" smtClean="0">
                <a:solidFill>
                  <a:schemeClr val="tx1"/>
                </a:solidFill>
                <a:latin typeface="Arial" pitchFamily="34" charset="0"/>
                <a:ea typeface="+mn-ea"/>
                <a:cs typeface="+mn-cs"/>
              </a:rPr>
              <a:t/>
            </a:r>
            <a:br>
              <a:rPr lang="en-GB" sz="1200" i="1" kern="1200" noProof="0" dirty="0" smtClean="0">
                <a:solidFill>
                  <a:schemeClr val="tx1"/>
                </a:solidFill>
                <a:latin typeface="Arial" pitchFamily="34" charset="0"/>
                <a:ea typeface="+mn-ea"/>
                <a:cs typeface="+mn-cs"/>
              </a:rPr>
            </a:br>
            <a:r>
              <a:rPr lang="en-GB" sz="1200" b="1" noProof="0" dirty="0" smtClean="0"/>
              <a:t>FOR MORE INFORMATION</a:t>
            </a:r>
            <a:endParaRPr lang="en-GB" sz="1200" noProof="0" dirty="0" smtClean="0"/>
          </a:p>
          <a:p>
            <a:pPr indent="0" eaLnBrk="1" hangingPunct="1">
              <a:lnSpc>
                <a:spcPct val="100000"/>
              </a:lnSpc>
              <a:buFont typeface="Arial" pitchFamily="34" charset="0"/>
              <a:buChar char="•"/>
              <a:defRPr/>
            </a:pPr>
            <a:r>
              <a:rPr lang="en-GB" sz="1200" noProof="0" dirty="0" smtClean="0"/>
              <a:t> www.luxembourg.lu: http://www.luxembourg.public.lu/en/le-grand-duche-se-presente/histoire/index.html</a:t>
            </a:r>
          </a:p>
          <a:p>
            <a:pPr indent="0" eaLnBrk="1" hangingPunct="1">
              <a:lnSpc>
                <a:spcPct val="100000"/>
              </a:lnSpc>
              <a:buFont typeface="Arial" pitchFamily="34" charset="0"/>
              <a:buChar char="•"/>
              <a:defRPr/>
            </a:pPr>
            <a:r>
              <a:rPr lang="en-GB" sz="1200" noProof="0" dirty="0" smtClean="0">
                <a:latin typeface="Arial" pitchFamily="34" charset="0"/>
                <a:cs typeface="Arial" pitchFamily="34" charset="0"/>
              </a:rPr>
              <a:t> </a:t>
            </a:r>
            <a:r>
              <a:rPr lang="en-GB" sz="1200" i="1" noProof="0" dirty="0" smtClean="0">
                <a:latin typeface="Arial" pitchFamily="34" charset="0"/>
                <a:cs typeface="Arial" pitchFamily="34" charset="0"/>
              </a:rPr>
              <a:t>About… History</a:t>
            </a:r>
            <a:r>
              <a:rPr lang="en-GB" sz="1200" i="1" baseline="0" noProof="0" dirty="0" smtClean="0">
                <a:latin typeface="Arial" pitchFamily="34" charset="0"/>
                <a:cs typeface="Arial" pitchFamily="34" charset="0"/>
              </a:rPr>
              <a:t> of the</a:t>
            </a:r>
            <a:r>
              <a:rPr lang="en-GB" sz="1200" i="1" noProof="0" dirty="0" smtClean="0">
                <a:latin typeface="Arial" pitchFamily="34" charset="0"/>
                <a:cs typeface="Arial" pitchFamily="34" charset="0"/>
              </a:rPr>
              <a:t> Grand</a:t>
            </a:r>
            <a:r>
              <a:rPr lang="en-GB" sz="1200" i="1" baseline="0" noProof="0" dirty="0" smtClean="0">
                <a:latin typeface="Arial" pitchFamily="34" charset="0"/>
                <a:cs typeface="Arial" pitchFamily="34" charset="0"/>
              </a:rPr>
              <a:t> D</a:t>
            </a:r>
            <a:r>
              <a:rPr lang="en-GB" sz="1200" i="1" noProof="0" dirty="0" smtClean="0">
                <a:latin typeface="Arial" pitchFamily="34" charset="0"/>
                <a:cs typeface="Arial" pitchFamily="34" charset="0"/>
              </a:rPr>
              <a:t>uchy of Luxembourg: </a:t>
            </a:r>
            <a:r>
              <a:rPr lang="en-GB" sz="1200" noProof="0" dirty="0" smtClean="0">
                <a:latin typeface="Arial" pitchFamily="34" charset="0"/>
                <a:cs typeface="Arial" pitchFamily="34" charset="0"/>
              </a:rPr>
              <a:t>http://www.luxembourg.public.lu/en/publications/b/ap-histoire/index.html</a:t>
            </a:r>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pPr indent="0" eaLnBrk="1" hangingPunct="1">
              <a:lnSpc>
                <a:spcPct val="100000"/>
              </a:lnSpc>
              <a:spcBef>
                <a:spcPct val="0"/>
              </a:spcBef>
            </a:pPr>
            <a:r>
              <a:rPr lang="en-GB" sz="1200" b="1" u="sng" noProof="0" dirty="0" smtClean="0">
                <a:latin typeface="Arial" charset="0"/>
                <a:cs typeface="Arial" charset="0"/>
              </a:rPr>
              <a:t>History: 20th century – commitment to European integration</a:t>
            </a:r>
            <a:endParaRPr lang="en-GB" sz="1200" noProof="0" dirty="0" smtClean="0"/>
          </a:p>
          <a:p>
            <a:pPr indent="0" eaLnBrk="1" hangingPunct="1">
              <a:lnSpc>
                <a:spcPct val="100000"/>
              </a:lnSpc>
            </a:pPr>
            <a:endParaRPr lang="en-GB" sz="1200" noProof="0" dirty="0" smtClean="0"/>
          </a:p>
          <a:p>
            <a:pPr indent="0" eaLnBrk="1" hangingPunct="1">
              <a:lnSpc>
                <a:spcPct val="100000"/>
              </a:lnSpc>
            </a:pPr>
            <a:r>
              <a:rPr lang="en-GB" sz="1200" noProof="0" dirty="0" smtClean="0"/>
              <a:t>Over the course of the second half of the 20th century, the prosperous and dynamic country played a </a:t>
            </a:r>
            <a:r>
              <a:rPr lang="en-GB" sz="1200" b="1" noProof="0" dirty="0" smtClean="0"/>
              <a:t>catalyst role in the unification of Europe.</a:t>
            </a:r>
            <a:r>
              <a:rPr lang="en-GB" sz="1200" noProof="0" dirty="0" smtClean="0"/>
              <a:t> Luxembourg was one of the six founding members of the European Union; its people and politicians are often convinced and committed Europeans.</a:t>
            </a:r>
            <a:br>
              <a:rPr lang="en-GB" sz="1200" noProof="0" dirty="0" smtClean="0"/>
            </a:br>
            <a:r>
              <a:rPr lang="en-GB" sz="1200" noProof="0" dirty="0" smtClean="0"/>
              <a:t/>
            </a:r>
            <a:br>
              <a:rPr lang="en-GB" sz="1200" noProof="0" dirty="0" smtClean="0"/>
            </a:br>
            <a:r>
              <a:rPr lang="en-GB" sz="1200" noProof="0" dirty="0" smtClean="0"/>
              <a:t>As a result, in 1986 the </a:t>
            </a:r>
            <a:r>
              <a:rPr lang="en-GB" sz="1200" b="1" noProof="0" dirty="0" smtClean="0"/>
              <a:t>people of Luxembourg </a:t>
            </a:r>
            <a:r>
              <a:rPr lang="en-GB" sz="1200" noProof="0" dirty="0" smtClean="0"/>
              <a:t>were awarded the </a:t>
            </a:r>
            <a:r>
              <a:rPr lang="en-GB" sz="1200" b="1" noProof="0" dirty="0" smtClean="0"/>
              <a:t>Charlemagne Prize</a:t>
            </a:r>
            <a:r>
              <a:rPr lang="en-GB" sz="1200" noProof="0" dirty="0" smtClean="0"/>
              <a:t> in recognition of their commitment to Europe. </a:t>
            </a:r>
            <a:br>
              <a:rPr lang="en-GB" sz="1200" noProof="0" dirty="0" smtClean="0"/>
            </a:br>
            <a:r>
              <a:rPr lang="en-GB" sz="1200" noProof="0" dirty="0" smtClean="0"/>
              <a:t/>
            </a:r>
            <a:br>
              <a:rPr lang="en-GB" sz="1200" noProof="0" dirty="0" smtClean="0"/>
            </a:br>
            <a:r>
              <a:rPr lang="en-GB" sz="1200" noProof="0" dirty="0" smtClean="0"/>
              <a:t>During the 2005 </a:t>
            </a:r>
            <a:r>
              <a:rPr lang="en-GB" sz="1200" b="1" u="none" noProof="0" dirty="0" smtClean="0"/>
              <a:t>referendum on the Treaty establishing a Constitution for Europe, </a:t>
            </a:r>
            <a:r>
              <a:rPr lang="en-GB" sz="1200" noProof="0" dirty="0" smtClean="0"/>
              <a:t>56.52% of votes were in favour of the Constitution. </a:t>
            </a:r>
            <a:br>
              <a:rPr lang="en-GB" sz="1200" noProof="0" dirty="0" smtClean="0"/>
            </a:br>
            <a:r>
              <a:rPr lang="en-GB" sz="1200" noProof="0" dirty="0" smtClean="0"/>
              <a:t/>
            </a:r>
            <a:br>
              <a:rPr lang="en-GB" sz="1200" noProof="0" dirty="0" smtClean="0"/>
            </a:br>
            <a:r>
              <a:rPr lang="en-GB" sz="1200" noProof="0" dirty="0" smtClean="0"/>
              <a:t>Furthermore, </a:t>
            </a:r>
            <a:r>
              <a:rPr lang="en-GB" sz="1200" b="1" u="none" noProof="0" dirty="0" smtClean="0"/>
              <a:t>Robert Schuman, </a:t>
            </a:r>
            <a:r>
              <a:rPr lang="en-GB" sz="1200" noProof="0" dirty="0" smtClean="0"/>
              <a:t>one of the founding</a:t>
            </a:r>
            <a:r>
              <a:rPr lang="en-GB" sz="1200" baseline="0" noProof="0" dirty="0" smtClean="0"/>
              <a:t> fathers </a:t>
            </a:r>
            <a:r>
              <a:rPr lang="en-GB" sz="1200" noProof="0" dirty="0" smtClean="0"/>
              <a:t>of the European Union, was born in Luxembourg. His birth house, situated at the foot of the </a:t>
            </a:r>
            <a:r>
              <a:rPr lang="en-GB" sz="1200" noProof="0" dirty="0" err="1" smtClean="0"/>
              <a:t>Kirchberg</a:t>
            </a:r>
            <a:r>
              <a:rPr lang="en-GB" sz="1200" noProof="0" dirty="0" smtClean="0"/>
              <a:t> plateau, now houses the Centre d’études et de recherches européennes Robert Schuman (CERE – Robert Schuman Centre for European Studies and Research). </a:t>
            </a:r>
            <a:r>
              <a:rPr lang="fr-CH" sz="1200" kern="1200" dirty="0" err="1" smtClean="0">
                <a:solidFill>
                  <a:schemeClr val="tx1"/>
                </a:solidFill>
                <a:latin typeface="Arial" pitchFamily="34" charset="0"/>
                <a:ea typeface="+mn-ea"/>
                <a:cs typeface="+mn-cs"/>
              </a:rPr>
              <a:t>Its</a:t>
            </a:r>
            <a:r>
              <a:rPr lang="fr-CH" sz="1200" kern="1200" dirty="0" smtClean="0">
                <a:solidFill>
                  <a:schemeClr val="tx1"/>
                </a:solidFill>
                <a:latin typeface="Arial" pitchFamily="34" charset="0"/>
                <a:ea typeface="+mn-ea"/>
                <a:cs typeface="+mn-cs"/>
              </a:rPr>
              <a:t> </a:t>
            </a:r>
            <a:r>
              <a:rPr lang="fr-CH" sz="1200" kern="1200" dirty="0" err="1" smtClean="0">
                <a:solidFill>
                  <a:schemeClr val="tx1"/>
                </a:solidFill>
                <a:latin typeface="Arial" pitchFamily="34" charset="0"/>
                <a:ea typeface="+mn-ea"/>
                <a:cs typeface="+mn-cs"/>
              </a:rPr>
              <a:t>scientific</a:t>
            </a:r>
            <a:r>
              <a:rPr lang="fr-CH" sz="1200" kern="1200" dirty="0" smtClean="0">
                <a:solidFill>
                  <a:schemeClr val="tx1"/>
                </a:solidFill>
                <a:latin typeface="Arial" pitchFamily="34" charset="0"/>
                <a:ea typeface="+mn-ea"/>
                <a:cs typeface="+mn-cs"/>
              </a:rPr>
              <a:t> </a:t>
            </a:r>
            <a:r>
              <a:rPr lang="fr-CH" sz="1200" kern="1200" dirty="0" err="1" smtClean="0">
                <a:solidFill>
                  <a:schemeClr val="tx1"/>
                </a:solidFill>
                <a:latin typeface="Arial" pitchFamily="34" charset="0"/>
                <a:ea typeface="+mn-ea"/>
                <a:cs typeface="+mn-cs"/>
              </a:rPr>
              <a:t>library</a:t>
            </a:r>
            <a:r>
              <a:rPr lang="fr-CH" sz="1200" kern="1200" dirty="0" smtClean="0">
                <a:solidFill>
                  <a:schemeClr val="tx1"/>
                </a:solidFill>
                <a:latin typeface="Arial" pitchFamily="34" charset="0"/>
                <a:ea typeface="+mn-ea"/>
                <a:cs typeface="+mn-cs"/>
              </a:rPr>
              <a:t>, </a:t>
            </a:r>
            <a:r>
              <a:rPr lang="fr-CH" sz="1200" kern="1200" dirty="0" err="1" smtClean="0">
                <a:solidFill>
                  <a:schemeClr val="tx1"/>
                </a:solidFill>
                <a:latin typeface="Arial" pitchFamily="34" charset="0"/>
                <a:ea typeface="+mn-ea"/>
                <a:cs typeface="+mn-cs"/>
              </a:rPr>
              <a:t>containing</a:t>
            </a:r>
            <a:r>
              <a:rPr lang="fr-CH" sz="1200" kern="1200" dirty="0" smtClean="0">
                <a:solidFill>
                  <a:schemeClr val="tx1"/>
                </a:solidFill>
                <a:latin typeface="Arial" pitchFamily="34" charset="0"/>
                <a:ea typeface="+mn-ea"/>
                <a:cs typeface="+mn-cs"/>
              </a:rPr>
              <a:t> more </a:t>
            </a:r>
            <a:r>
              <a:rPr lang="fr-CH" sz="1200" kern="1200" dirty="0" err="1" smtClean="0">
                <a:solidFill>
                  <a:schemeClr val="tx1"/>
                </a:solidFill>
                <a:latin typeface="Arial" pitchFamily="34" charset="0"/>
                <a:ea typeface="+mn-ea"/>
                <a:cs typeface="+mn-cs"/>
              </a:rPr>
              <a:t>than</a:t>
            </a:r>
            <a:r>
              <a:rPr lang="fr-CH" sz="1200" kern="1200" dirty="0" smtClean="0">
                <a:solidFill>
                  <a:schemeClr val="tx1"/>
                </a:solidFill>
                <a:latin typeface="Arial" pitchFamily="34" charset="0"/>
                <a:ea typeface="+mn-ea"/>
                <a:cs typeface="+mn-cs"/>
              </a:rPr>
              <a:t> 15,000 </a:t>
            </a:r>
            <a:r>
              <a:rPr lang="fr-CH" sz="1200" kern="1200" dirty="0" err="1" smtClean="0">
                <a:solidFill>
                  <a:schemeClr val="tx1"/>
                </a:solidFill>
                <a:latin typeface="Arial" pitchFamily="34" charset="0"/>
                <a:ea typeface="+mn-ea"/>
                <a:cs typeface="+mn-cs"/>
              </a:rPr>
              <a:t>works</a:t>
            </a:r>
            <a:r>
              <a:rPr lang="fr-CH" sz="1200" kern="1200" dirty="0" smtClean="0">
                <a:solidFill>
                  <a:schemeClr val="tx1"/>
                </a:solidFill>
                <a:latin typeface="Arial" pitchFamily="34" charset="0"/>
                <a:ea typeface="+mn-ea"/>
                <a:cs typeface="+mn-cs"/>
              </a:rPr>
              <a:t> on </a:t>
            </a:r>
            <a:r>
              <a:rPr lang="fr-CH" sz="1200" kern="1200" dirty="0" err="1" smtClean="0">
                <a:solidFill>
                  <a:schemeClr val="tx1"/>
                </a:solidFill>
                <a:latin typeface="Arial" pitchFamily="34" charset="0"/>
                <a:ea typeface="+mn-ea"/>
                <a:cs typeface="+mn-cs"/>
              </a:rPr>
              <a:t>European</a:t>
            </a:r>
            <a:r>
              <a:rPr lang="fr-CH" sz="1200" kern="1200" dirty="0" smtClean="0">
                <a:solidFill>
                  <a:schemeClr val="tx1"/>
                </a:solidFill>
                <a:latin typeface="Arial" pitchFamily="34" charset="0"/>
                <a:ea typeface="+mn-ea"/>
                <a:cs typeface="+mn-cs"/>
              </a:rPr>
              <a:t> </a:t>
            </a:r>
            <a:r>
              <a:rPr lang="fr-CH" sz="1200" kern="1200" dirty="0" err="1" smtClean="0">
                <a:solidFill>
                  <a:schemeClr val="tx1"/>
                </a:solidFill>
                <a:latin typeface="Arial" pitchFamily="34" charset="0"/>
                <a:ea typeface="+mn-ea"/>
                <a:cs typeface="+mn-cs"/>
              </a:rPr>
              <a:t>politics</a:t>
            </a:r>
            <a:r>
              <a:rPr lang="fr-CH" sz="1200" kern="1200" dirty="0" smtClean="0">
                <a:solidFill>
                  <a:schemeClr val="tx1"/>
                </a:solidFill>
                <a:latin typeface="Arial" pitchFamily="34" charset="0"/>
                <a:ea typeface="+mn-ea"/>
                <a:cs typeface="+mn-cs"/>
              </a:rPr>
              <a:t> and international relations, </a:t>
            </a:r>
            <a:r>
              <a:rPr lang="fr-CH" sz="1200" kern="1200" dirty="0" err="1" smtClean="0">
                <a:solidFill>
                  <a:schemeClr val="tx1"/>
                </a:solidFill>
                <a:latin typeface="Arial" pitchFamily="34" charset="0"/>
                <a:ea typeface="+mn-ea"/>
                <a:cs typeface="+mn-cs"/>
              </a:rPr>
              <a:t>is</a:t>
            </a:r>
            <a:r>
              <a:rPr lang="fr-CH" sz="1200" kern="1200" dirty="0" smtClean="0">
                <a:solidFill>
                  <a:schemeClr val="tx1"/>
                </a:solidFill>
                <a:latin typeface="Arial" pitchFamily="34" charset="0"/>
                <a:ea typeface="+mn-ea"/>
                <a:cs typeface="+mn-cs"/>
              </a:rPr>
              <a:t> accessible to the </a:t>
            </a:r>
            <a:r>
              <a:rPr lang="fr-CH" sz="1200" kern="1200" dirty="0" err="1" smtClean="0">
                <a:solidFill>
                  <a:schemeClr val="tx1"/>
                </a:solidFill>
                <a:latin typeface="Arial" pitchFamily="34" charset="0"/>
                <a:ea typeface="+mn-ea"/>
                <a:cs typeface="+mn-cs"/>
              </a:rPr>
              <a:t>general</a:t>
            </a:r>
            <a:r>
              <a:rPr lang="fr-CH" sz="1200" kern="1200" dirty="0" smtClean="0">
                <a:solidFill>
                  <a:schemeClr val="tx1"/>
                </a:solidFill>
                <a:latin typeface="Arial" pitchFamily="34" charset="0"/>
                <a:ea typeface="+mn-ea"/>
                <a:cs typeface="+mn-cs"/>
              </a:rPr>
              <a:t> public.</a:t>
            </a:r>
            <a:br>
              <a:rPr lang="fr-CH" sz="1200" kern="1200" dirty="0" smtClean="0">
                <a:solidFill>
                  <a:schemeClr val="tx1"/>
                </a:solidFill>
                <a:latin typeface="Arial" pitchFamily="34" charset="0"/>
                <a:ea typeface="+mn-ea"/>
                <a:cs typeface="+mn-cs"/>
              </a:rPr>
            </a:br>
            <a:r>
              <a:rPr lang="fr-CH" sz="1200" kern="1200" dirty="0" smtClean="0">
                <a:solidFill>
                  <a:schemeClr val="tx1"/>
                </a:solidFill>
                <a:latin typeface="Arial" pitchFamily="34" charset="0"/>
                <a:ea typeface="+mn-ea"/>
                <a:cs typeface="+mn-cs"/>
              </a:rPr>
              <a:t/>
            </a:r>
            <a:br>
              <a:rPr lang="fr-CH" sz="1200" kern="1200" dirty="0" smtClean="0">
                <a:solidFill>
                  <a:schemeClr val="tx1"/>
                </a:solidFill>
                <a:latin typeface="Arial" pitchFamily="34" charset="0"/>
                <a:ea typeface="+mn-ea"/>
                <a:cs typeface="+mn-cs"/>
              </a:rPr>
            </a:br>
            <a:r>
              <a:rPr lang="en-GB" sz="1200" b="1" u="none" noProof="0" dirty="0" smtClean="0"/>
              <a:t>Pierre Werner </a:t>
            </a:r>
            <a:r>
              <a:rPr lang="en-GB" sz="1200" noProof="0" dirty="0" smtClean="0"/>
              <a:t>is considered one of the ‘forefathers of the euro’ (Werner Plan, 1970).</a:t>
            </a:r>
            <a:br>
              <a:rPr lang="en-GB" sz="1200" noProof="0" dirty="0" smtClean="0"/>
            </a:br>
            <a:r>
              <a:rPr lang="en-GB" sz="1200" noProof="0" dirty="0" smtClean="0"/>
              <a:t/>
            </a:r>
            <a:br>
              <a:rPr lang="en-GB" sz="1200" noProof="0" dirty="0" smtClean="0"/>
            </a:br>
            <a:r>
              <a:rPr lang="en-GB" sz="1200" noProof="0" dirty="0" smtClean="0"/>
              <a:t>Two Luxembourgers, </a:t>
            </a:r>
            <a:r>
              <a:rPr lang="en-GB" sz="1200" b="1" u="none" noProof="0" dirty="0" smtClean="0"/>
              <a:t>Gaston Thorn </a:t>
            </a:r>
            <a:r>
              <a:rPr lang="en-GB" sz="1200" noProof="0" dirty="0" smtClean="0"/>
              <a:t>and </a:t>
            </a:r>
            <a:r>
              <a:rPr lang="en-GB" sz="1200" b="1" u="none" noProof="0" dirty="0" smtClean="0"/>
              <a:t>Jacques Santer, </a:t>
            </a:r>
            <a:r>
              <a:rPr lang="en-GB" sz="1200" noProof="0" dirty="0" smtClean="0"/>
              <a:t>have previously held the position of president of the European Commission. As</a:t>
            </a:r>
            <a:r>
              <a:rPr lang="en-GB" sz="1200" baseline="0" noProof="0" dirty="0" smtClean="0"/>
              <a:t> of November 2014, </a:t>
            </a:r>
            <a:r>
              <a:rPr lang="en-GB" sz="1200" b="1" u="none" baseline="0" noProof="0" dirty="0" smtClean="0"/>
              <a:t>Jean-Claude Juncker </a:t>
            </a:r>
            <a:r>
              <a:rPr lang="en-GB" sz="1200" u="none" baseline="0" noProof="0" dirty="0" smtClean="0"/>
              <a:t>is the</a:t>
            </a:r>
            <a:r>
              <a:rPr lang="en-GB" sz="1200" baseline="0" noProof="0" dirty="0" smtClean="0"/>
              <a:t> third Luxembourg citizen to hold this post.</a:t>
            </a:r>
            <a:br>
              <a:rPr lang="en-GB" sz="1200" baseline="0" noProof="0" dirty="0" smtClean="0"/>
            </a:br>
            <a:r>
              <a:rPr lang="en-GB" sz="1200" baseline="0" noProof="0" dirty="0" smtClean="0"/>
              <a:t/>
            </a:r>
            <a:br>
              <a:rPr lang="en-GB" sz="1200" baseline="0" noProof="0" dirty="0" smtClean="0"/>
            </a:br>
            <a:r>
              <a:rPr lang="en-GB" sz="1200" b="1" u="none" noProof="0" dirty="0" smtClean="0"/>
              <a:t>Jean-Claude Juncker, </a:t>
            </a:r>
            <a:r>
              <a:rPr lang="en-GB" sz="1200" noProof="0" dirty="0" smtClean="0"/>
              <a:t>Prime Minister from 1995 to 2013, was</a:t>
            </a:r>
            <a:r>
              <a:rPr lang="en-GB" sz="1200" baseline="0" noProof="0" dirty="0" smtClean="0"/>
              <a:t> also</a:t>
            </a:r>
            <a:r>
              <a:rPr lang="en-GB" sz="1200" noProof="0" dirty="0" smtClean="0"/>
              <a:t> the first permanent president of the Eurogroup. He held this position from 2005 to 2013. </a:t>
            </a:r>
            <a:br>
              <a:rPr lang="en-GB" sz="1200" noProof="0" dirty="0" smtClean="0"/>
            </a:br>
            <a:r>
              <a:rPr lang="en-GB" sz="1200" noProof="0" dirty="0" smtClean="0"/>
              <a:t/>
            </a:r>
            <a:br>
              <a:rPr lang="en-GB" sz="1200" noProof="0" dirty="0" smtClean="0"/>
            </a:br>
            <a:r>
              <a:rPr lang="en-GB" sz="1200" noProof="0" dirty="0" smtClean="0"/>
              <a:t>Currently: </a:t>
            </a:r>
          </a:p>
          <a:p>
            <a:pPr indent="0" eaLnBrk="1" hangingPunct="1">
              <a:lnSpc>
                <a:spcPct val="100000"/>
              </a:lnSpc>
              <a:spcBef>
                <a:spcPct val="0"/>
              </a:spcBef>
            </a:pPr>
            <a:r>
              <a:rPr lang="en-GB" sz="1200" baseline="0" noProof="0" dirty="0" smtClean="0"/>
              <a:t>- </a:t>
            </a:r>
            <a:r>
              <a:rPr lang="en-GB" sz="1200" b="1" baseline="0" noProof="0" dirty="0" smtClean="0"/>
              <a:t>Jean-Claude Juncker </a:t>
            </a:r>
            <a:r>
              <a:rPr lang="en-GB" sz="1200" baseline="0" noProof="0" dirty="0" smtClean="0"/>
              <a:t>is the president of the European Commission since November 2014.</a:t>
            </a:r>
          </a:p>
          <a:p>
            <a:pPr indent="0" eaLnBrk="1" hangingPunct="1">
              <a:lnSpc>
                <a:spcPct val="100000"/>
              </a:lnSpc>
              <a:spcBef>
                <a:spcPct val="0"/>
              </a:spcBef>
              <a:buFontTx/>
              <a:buChar char="-"/>
            </a:pPr>
            <a:r>
              <a:rPr lang="en-GB" sz="1200" b="1" baseline="0" noProof="0" dirty="0" smtClean="0"/>
              <a:t> Yves Mersch</a:t>
            </a:r>
            <a:r>
              <a:rPr lang="en-GB" sz="1200" baseline="0" noProof="0" dirty="0" smtClean="0"/>
              <a:t> is a member of the Executive Board of the European Central Bank (ECB) since December 2012. </a:t>
            </a:r>
          </a:p>
          <a:p>
            <a:pPr indent="0" eaLnBrk="1" hangingPunct="1">
              <a:lnSpc>
                <a:spcPct val="100000"/>
              </a:lnSpc>
              <a:spcBef>
                <a:spcPct val="0"/>
              </a:spcBef>
              <a:buFontTx/>
              <a:buChar char="-"/>
            </a:pPr>
            <a:r>
              <a:rPr lang="en-GB" sz="1200" baseline="0" noProof="0" dirty="0" smtClean="0"/>
              <a:t> </a:t>
            </a:r>
            <a:r>
              <a:rPr lang="en-GB" sz="1200" b="1" baseline="0" noProof="0" dirty="0" smtClean="0"/>
              <a:t>Marc Jaeger </a:t>
            </a:r>
            <a:r>
              <a:rPr lang="en-GB" sz="1200" baseline="0" noProof="0" dirty="0" smtClean="0"/>
              <a:t>is</a:t>
            </a:r>
            <a:r>
              <a:rPr lang="fr-FR" sz="1200" b="0" baseline="0" dirty="0" smtClean="0"/>
              <a:t> </a:t>
            </a:r>
            <a:r>
              <a:rPr lang="fr-FR" sz="1200" b="0" baseline="0" dirty="0" err="1" smtClean="0"/>
              <a:t>president</a:t>
            </a:r>
            <a:r>
              <a:rPr lang="fr-FR" sz="1200" b="0" baseline="0" dirty="0" smtClean="0"/>
              <a:t> of the General Court (of the </a:t>
            </a:r>
            <a:r>
              <a:rPr lang="fr-FR" sz="1200" b="0" baseline="0" dirty="0" err="1" smtClean="0"/>
              <a:t>European</a:t>
            </a:r>
            <a:r>
              <a:rPr lang="fr-FR" sz="1200" b="0" baseline="0" dirty="0" smtClean="0"/>
              <a:t> Union) </a:t>
            </a:r>
            <a:r>
              <a:rPr lang="fr-FR" sz="1200" b="0" baseline="0" dirty="0" err="1" smtClean="0"/>
              <a:t>since</a:t>
            </a:r>
            <a:r>
              <a:rPr lang="fr-FR" sz="1200" b="0" baseline="0" dirty="0" smtClean="0"/>
              <a:t> </a:t>
            </a:r>
            <a:r>
              <a:rPr lang="fr-FR" sz="1200" b="0" baseline="0" dirty="0" err="1" smtClean="0"/>
              <a:t>September</a:t>
            </a:r>
            <a:r>
              <a:rPr lang="fr-FR" sz="1200" b="0" baseline="0" dirty="0" smtClean="0"/>
              <a:t> 2007.</a:t>
            </a:r>
            <a:br>
              <a:rPr lang="fr-FR" sz="1200" b="0" baseline="0" dirty="0" smtClean="0"/>
            </a:br>
            <a:r>
              <a:rPr lang="fr-FR" sz="1200" b="0" baseline="0" dirty="0" smtClean="0"/>
              <a:t/>
            </a:r>
            <a:br>
              <a:rPr lang="fr-FR" sz="1200" b="0" baseline="0" dirty="0" smtClean="0"/>
            </a:br>
            <a:r>
              <a:rPr lang="en-GB" sz="1200" i="1" kern="1200" noProof="0" dirty="0" smtClean="0">
                <a:solidFill>
                  <a:schemeClr val="tx1"/>
                </a:solidFill>
                <a:latin typeface="Arial" pitchFamily="34" charset="0"/>
                <a:ea typeface="+mn-ea"/>
                <a:cs typeface="+mn-cs"/>
              </a:rPr>
              <a:t>Image: HRH</a:t>
            </a:r>
            <a:r>
              <a:rPr lang="en-GB" sz="1200" i="1" kern="1200" baseline="0" noProof="0" dirty="0" smtClean="0">
                <a:solidFill>
                  <a:schemeClr val="tx1"/>
                </a:solidFill>
                <a:latin typeface="Arial" pitchFamily="34" charset="0"/>
                <a:ea typeface="+mn-ea"/>
                <a:cs typeface="+mn-cs"/>
              </a:rPr>
              <a:t> G</a:t>
            </a:r>
            <a:r>
              <a:rPr lang="en-GB" sz="1200" i="1" kern="1200" noProof="0" dirty="0" smtClean="0">
                <a:solidFill>
                  <a:schemeClr val="tx1"/>
                </a:solidFill>
                <a:latin typeface="Arial" pitchFamily="34" charset="0"/>
                <a:ea typeface="+mn-ea"/>
                <a:cs typeface="+mn-cs"/>
              </a:rPr>
              <a:t>rand Duke Jean is awarded the Charlemagne Prize on behalf of the people of Luxembourg (1986) </a:t>
            </a:r>
            <a:r>
              <a:rPr lang="en-GB" i="1" noProof="0" dirty="0" smtClean="0"/>
              <a:t>©</a:t>
            </a:r>
            <a:r>
              <a:rPr lang="en-GB" sz="1200" i="1" kern="1200" noProof="0" dirty="0" smtClean="0">
                <a:solidFill>
                  <a:schemeClr val="tx1"/>
                </a:solidFill>
                <a:latin typeface="Arial" pitchFamily="34" charset="0"/>
                <a:ea typeface="+mn-ea"/>
                <a:cs typeface="+mn-cs"/>
              </a:rPr>
              <a:t> SIP</a:t>
            </a:r>
            <a:endParaRPr lang="en-GB" sz="1200" noProof="0" dirty="0" smtClean="0"/>
          </a:p>
          <a:p>
            <a:pPr indent="0" eaLnBrk="1" hangingPunct="1">
              <a:lnSpc>
                <a:spcPct val="100000"/>
              </a:lnSpc>
              <a:spcBef>
                <a:spcPct val="0"/>
              </a:spcBef>
            </a:pPr>
            <a:endParaRPr lang="en-GB" sz="1200" noProof="0" dirty="0" smtClean="0"/>
          </a:p>
          <a:p>
            <a:pPr indent="0">
              <a:lnSpc>
                <a:spcPct val="100000"/>
              </a:lnSpc>
            </a:pPr>
            <a:r>
              <a:rPr lang="en-GB" sz="1200" b="1" noProof="0" dirty="0" smtClean="0"/>
              <a:t>FOR MORE INFORMATION</a:t>
            </a:r>
          </a:p>
          <a:p>
            <a:pPr indent="0" eaLnBrk="1" hangingPunct="1">
              <a:lnSpc>
                <a:spcPct val="100000"/>
              </a:lnSpc>
              <a:buFont typeface="Arial" pitchFamily="34" charset="0"/>
              <a:buChar char="•"/>
              <a:defRPr/>
            </a:pPr>
            <a:r>
              <a:rPr lang="en-GB" sz="1200" noProof="0" dirty="0" smtClean="0"/>
              <a:t> www.luxembourg.lu: http://www.luxembourg.public.lu/en/le-grand-duche-se-presente/luxembourg-monde/luxembourg-europe/index.html</a:t>
            </a:r>
          </a:p>
          <a:p>
            <a:pPr indent="0">
              <a:lnSpc>
                <a:spcPct val="100000"/>
              </a:lnSpc>
              <a:buFont typeface="Arial" pitchFamily="34" charset="0"/>
              <a:buChar char="•"/>
              <a:defRPr/>
            </a:pPr>
            <a:r>
              <a:rPr lang="en-GB" sz="1200" i="0" baseline="0" noProof="0" dirty="0" smtClean="0"/>
              <a:t> </a:t>
            </a:r>
            <a:r>
              <a:rPr lang="en-GB" sz="1200" i="1" noProof="0" dirty="0" smtClean="0"/>
              <a:t>About… Luxembourg and the European</a:t>
            </a:r>
            <a:r>
              <a:rPr lang="en-GB" sz="1200" i="1" baseline="0" noProof="0" dirty="0" smtClean="0"/>
              <a:t> Union</a:t>
            </a:r>
            <a:r>
              <a:rPr lang="en-GB" sz="1200" i="1" noProof="0" dirty="0" smtClean="0"/>
              <a:t>: </a:t>
            </a:r>
            <a:r>
              <a:rPr lang="en-GB" sz="1200" i="0" noProof="0" dirty="0" smtClean="0"/>
              <a:t>http://www.luxembourg.public.lu/en/publications/p/ap-europe/index.html</a:t>
            </a:r>
          </a:p>
          <a:p>
            <a:pPr eaLnBrk="1" hangingPunct="1"/>
            <a:endParaRPr lang="en-GB" sz="1200"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indent="0" eaLnBrk="1" hangingPunct="1">
              <a:lnSpc>
                <a:spcPct val="100000"/>
              </a:lnSpc>
              <a:spcBef>
                <a:spcPts val="0"/>
              </a:spcBef>
            </a:pPr>
            <a:r>
              <a:rPr lang="en-GB" sz="1200" b="1" u="sng" noProof="0" dirty="0" smtClean="0"/>
              <a:t>Population</a:t>
            </a:r>
            <a:r>
              <a:rPr lang="en-GB" sz="1200" b="1" u="none" baseline="0" noProof="0" dirty="0" smtClean="0"/>
              <a:t> </a:t>
            </a:r>
            <a:r>
              <a:rPr lang="en-GB" sz="1200" b="1" i="0" noProof="0" dirty="0" smtClean="0"/>
              <a:t>(as of 1.1.2016)</a:t>
            </a:r>
            <a:endParaRPr lang="en-GB" sz="1200" b="1" i="0" u="sng" noProof="0" dirty="0" smtClean="0"/>
          </a:p>
          <a:p>
            <a:pPr indent="0" eaLnBrk="1" hangingPunct="1">
              <a:lnSpc>
                <a:spcPct val="100000"/>
              </a:lnSpc>
              <a:spcBef>
                <a:spcPts val="0"/>
              </a:spcBef>
            </a:pPr>
            <a:endParaRPr lang="en-GB" sz="1200" noProof="0" dirty="0" smtClean="0"/>
          </a:p>
          <a:p>
            <a:pPr indent="0" eaLnBrk="1" hangingPunct="1">
              <a:lnSpc>
                <a:spcPct val="100000"/>
              </a:lnSpc>
              <a:spcBef>
                <a:spcPts val="0"/>
              </a:spcBef>
              <a:buFont typeface="Symbol" pitchFamily="18" charset="2"/>
              <a:buNone/>
            </a:pPr>
            <a:r>
              <a:rPr lang="en-GB" sz="1200" noProof="0" dirty="0" smtClean="0"/>
              <a:t>- Luxembourg has a total population of 576,200 </a:t>
            </a:r>
            <a:r>
              <a:rPr lang="en-GB" sz="1200" kern="1200" noProof="0" dirty="0" smtClean="0">
                <a:solidFill>
                  <a:schemeClr val="tx1"/>
                </a:solidFill>
                <a:latin typeface="Arial" pitchFamily="34" charset="0"/>
                <a:ea typeface="+mn-ea"/>
                <a:cs typeface="+mn-cs"/>
              </a:rPr>
              <a:t>inhabitants</a:t>
            </a:r>
            <a:r>
              <a:rPr lang="en-GB" sz="1200" noProof="0" dirty="0" smtClean="0"/>
              <a:t>;</a:t>
            </a:r>
          </a:p>
          <a:p>
            <a:pPr indent="0" eaLnBrk="1" hangingPunct="1">
              <a:lnSpc>
                <a:spcPct val="100000"/>
              </a:lnSpc>
              <a:spcBef>
                <a:spcPts val="0"/>
              </a:spcBef>
              <a:buFont typeface="Symbol" pitchFamily="18" charset="2"/>
              <a:buNone/>
            </a:pPr>
            <a:endParaRPr lang="en-GB" sz="1200" noProof="0" dirty="0" smtClean="0"/>
          </a:p>
          <a:p>
            <a:pPr indent="0" eaLnBrk="1" hangingPunct="1">
              <a:lnSpc>
                <a:spcPct val="100000"/>
              </a:lnSpc>
              <a:spcBef>
                <a:spcPts val="0"/>
              </a:spcBef>
              <a:buFont typeface="Symbol" pitchFamily="18" charset="2"/>
              <a:buNone/>
            </a:pPr>
            <a:r>
              <a:rPr lang="en-GB" sz="1200" noProof="0" dirty="0" smtClean="0"/>
              <a:t>- 46.7% of the total population does not possess a Luxembourg passport, a proportion approaching 70% in the capital;</a:t>
            </a:r>
          </a:p>
          <a:p>
            <a:pPr indent="0" eaLnBrk="1" hangingPunct="1">
              <a:lnSpc>
                <a:spcPct val="100000"/>
              </a:lnSpc>
              <a:spcBef>
                <a:spcPts val="0"/>
              </a:spcBef>
              <a:buFont typeface="Symbol" pitchFamily="18" charset="2"/>
              <a:buNone/>
            </a:pPr>
            <a:endParaRPr lang="en-GB" sz="1200" noProof="0" dirty="0" smtClean="0"/>
          </a:p>
          <a:p>
            <a:pPr indent="0" eaLnBrk="1" hangingPunct="1">
              <a:lnSpc>
                <a:spcPct val="100000"/>
              </a:lnSpc>
              <a:spcBef>
                <a:spcPts val="0"/>
              </a:spcBef>
              <a:buFontTx/>
              <a:buChar char="-"/>
            </a:pPr>
            <a:r>
              <a:rPr lang="en-GB" sz="1200" noProof="0" dirty="0" smtClean="0"/>
              <a:t> Most populated cities: Luxembourg (115,200 inhabitants), Esch-sur-Alzette (33,900 inhabitants), Differdange (24,800 inhabitants).</a:t>
            </a:r>
          </a:p>
          <a:p>
            <a:pPr indent="0" eaLnBrk="1" hangingPunct="1">
              <a:lnSpc>
                <a:spcPct val="100000"/>
              </a:lnSpc>
              <a:spcBef>
                <a:spcPts val="0"/>
              </a:spcBef>
            </a:pPr>
            <a:endParaRPr lang="en-GB" sz="1200" noProof="0" dirty="0" smtClean="0"/>
          </a:p>
          <a:p>
            <a:pPr indent="0" eaLnBrk="1" hangingPunct="1">
              <a:lnSpc>
                <a:spcPct val="100000"/>
              </a:lnSpc>
              <a:spcBef>
                <a:spcPts val="0"/>
              </a:spcBef>
            </a:pPr>
            <a:r>
              <a:rPr lang="en-GB" sz="1200" b="1" noProof="0" dirty="0" smtClean="0"/>
              <a:t>FOR MORE INFORMATION</a:t>
            </a:r>
          </a:p>
          <a:p>
            <a:pPr indent="0" eaLnBrk="1" hangingPunct="1">
              <a:lnSpc>
                <a:spcPct val="100000"/>
              </a:lnSpc>
              <a:spcBef>
                <a:spcPts val="0"/>
              </a:spcBef>
              <a:buFont typeface="Arial" pitchFamily="34" charset="0"/>
              <a:buChar char="•"/>
            </a:pPr>
            <a:r>
              <a:rPr lang="en-GB" sz="1200" noProof="0" dirty="0" smtClean="0"/>
              <a:t> www.luxembourg.lu: http://www.luxembourg.public.lu/en/le-grand-duche-se-presente/population/index.html</a:t>
            </a:r>
          </a:p>
          <a:p>
            <a:pPr indent="0" eaLnBrk="1" hangingPunct="1">
              <a:lnSpc>
                <a:spcPct val="100000"/>
              </a:lnSpc>
              <a:spcBef>
                <a:spcPts val="0"/>
              </a:spcBef>
              <a:buFont typeface="Arial" pitchFamily="34" charset="0"/>
              <a:buChar char="•"/>
            </a:pPr>
            <a:r>
              <a:rPr lang="en-GB" sz="1200" noProof="0" dirty="0" smtClean="0"/>
              <a:t> www.statistiques.lu: http://www.statistiques.public.lu/fr/population-emploi/index.html (in French)</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i="1" noProof="0" dirty="0" smtClean="0"/>
              <a:t> About...</a:t>
            </a:r>
            <a:r>
              <a:rPr lang="en-GB" sz="1200" i="1" baseline="0" noProof="0" dirty="0" smtClean="0"/>
              <a:t> Multicultural </a:t>
            </a:r>
            <a:r>
              <a:rPr lang="en-GB" sz="1200" i="1" noProof="0" dirty="0" smtClean="0"/>
              <a:t>Luxembourg: </a:t>
            </a:r>
            <a:r>
              <a:rPr lang="en-GB" sz="1200" noProof="0" dirty="0" smtClean="0"/>
              <a:t>http://www.luxembourg.public.lu/en/publications/i/ap-lux-multiculturel/index.html</a:t>
            </a:r>
          </a:p>
          <a:p>
            <a:pPr indent="0" eaLnBrk="1" hangingPunct="1">
              <a:lnSpc>
                <a:spcPct val="100000"/>
              </a:lnSpc>
            </a:pPr>
            <a:endParaRPr lang="en-GB" sz="1200"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pPr indent="0" eaLnBrk="1" hangingPunct="1">
              <a:lnSpc>
                <a:spcPct val="100000"/>
              </a:lnSpc>
              <a:spcBef>
                <a:spcPct val="0"/>
              </a:spcBef>
            </a:pPr>
            <a:r>
              <a:rPr lang="en-GB" sz="1100" b="1" u="sng" dirty="0" smtClean="0"/>
              <a:t>Population</a:t>
            </a:r>
            <a:r>
              <a:rPr lang="en-GB" sz="1100" b="1" u="none" baseline="0" dirty="0" smtClean="0"/>
              <a:t> </a:t>
            </a:r>
            <a:r>
              <a:rPr lang="en-GB" sz="1100" b="1" i="0" dirty="0" smtClean="0"/>
              <a:t>(as of 1.1.2016)</a:t>
            </a:r>
            <a:endParaRPr lang="en-GB" sz="1100" b="1" i="0" u="sng" dirty="0" smtClean="0"/>
          </a:p>
          <a:p>
            <a:pPr indent="0" eaLnBrk="1" hangingPunct="1">
              <a:lnSpc>
                <a:spcPct val="100000"/>
              </a:lnSpc>
              <a:buFontTx/>
              <a:buNone/>
            </a:pPr>
            <a:endParaRPr lang="en-GB" sz="1100" dirty="0" smtClean="0"/>
          </a:p>
          <a:p>
            <a:pPr indent="0" eaLnBrk="1" hangingPunct="1">
              <a:lnSpc>
                <a:spcPct val="100000"/>
              </a:lnSpc>
              <a:buFont typeface="Arial" pitchFamily="34" charset="0"/>
              <a:buChar char="•"/>
            </a:pPr>
            <a:r>
              <a:rPr lang="en-GB" sz="1100" dirty="0" smtClean="0"/>
              <a:t> More than 170 nationalities live in Luxembourg;</a:t>
            </a:r>
          </a:p>
          <a:p>
            <a:pPr indent="0" eaLnBrk="1" hangingPunct="1">
              <a:lnSpc>
                <a:spcPct val="100000"/>
              </a:lnSpc>
              <a:buFont typeface="Arial" pitchFamily="34" charset="0"/>
              <a:buChar char="•"/>
            </a:pPr>
            <a:r>
              <a:rPr lang="en-GB" sz="1100" dirty="0" smtClean="0"/>
              <a:t> Close to nine out of ten foreigners hail from European Union member states;</a:t>
            </a:r>
          </a:p>
          <a:p>
            <a:pPr indent="0" eaLnBrk="1" hangingPunct="1">
              <a:lnSpc>
                <a:spcPct val="100000"/>
              </a:lnSpc>
              <a:buFont typeface="Arial" pitchFamily="34" charset="0"/>
              <a:buChar char="•"/>
            </a:pPr>
            <a:r>
              <a:rPr lang="en-GB" sz="1100" dirty="0" smtClean="0"/>
              <a:t> Proportion</a:t>
            </a:r>
            <a:r>
              <a:rPr lang="en-GB" sz="1100" baseline="0" dirty="0" smtClean="0"/>
              <a:t> of foreigners in the total population</a:t>
            </a:r>
            <a:r>
              <a:rPr lang="en-GB" sz="1100" dirty="0" smtClean="0"/>
              <a:t>: </a:t>
            </a:r>
          </a:p>
          <a:p>
            <a:pPr indent="0" eaLnBrk="1" hangingPunct="1">
              <a:lnSpc>
                <a:spcPct val="100000"/>
              </a:lnSpc>
              <a:buFont typeface="Arial" pitchFamily="34" charset="0"/>
              <a:buNone/>
            </a:pPr>
            <a:r>
              <a:rPr lang="en-GB" sz="1100" dirty="0" smtClean="0"/>
              <a:t>- Portuguese: 16.20%</a:t>
            </a:r>
          </a:p>
          <a:p>
            <a:pPr indent="0" eaLnBrk="1" hangingPunct="1">
              <a:lnSpc>
                <a:spcPct val="100000"/>
              </a:lnSpc>
              <a:buFont typeface="Arial" pitchFamily="34" charset="0"/>
              <a:buNone/>
            </a:pPr>
            <a:r>
              <a:rPr lang="en-GB" sz="1100" dirty="0" smtClean="0"/>
              <a:t>- French: 7.20%</a:t>
            </a:r>
          </a:p>
          <a:p>
            <a:pPr indent="0" eaLnBrk="1" hangingPunct="1">
              <a:lnSpc>
                <a:spcPct val="100000"/>
              </a:lnSpc>
              <a:buFont typeface="Arial" pitchFamily="34" charset="0"/>
              <a:buNone/>
            </a:pPr>
            <a:r>
              <a:rPr lang="en-GB" sz="1100" dirty="0" smtClean="0"/>
              <a:t>- Italians: 3.50%</a:t>
            </a:r>
          </a:p>
          <a:p>
            <a:pPr indent="0" eaLnBrk="1" hangingPunct="1">
              <a:lnSpc>
                <a:spcPct val="100000"/>
              </a:lnSpc>
              <a:buFont typeface="Arial" pitchFamily="34" charset="0"/>
              <a:buNone/>
            </a:pPr>
            <a:r>
              <a:rPr lang="en-GB" sz="1100" dirty="0" smtClean="0"/>
              <a:t>- Belgians: 3.40%</a:t>
            </a:r>
          </a:p>
          <a:p>
            <a:pPr indent="0" eaLnBrk="1" hangingPunct="1">
              <a:lnSpc>
                <a:spcPct val="100000"/>
              </a:lnSpc>
              <a:buFont typeface="Arial" pitchFamily="34" charset="0"/>
              <a:buNone/>
            </a:pPr>
            <a:r>
              <a:rPr lang="en-GB" sz="1100" dirty="0" smtClean="0"/>
              <a:t>- Germans: 2.20%</a:t>
            </a:r>
          </a:p>
          <a:p>
            <a:pPr indent="0" eaLnBrk="1" hangingPunct="1">
              <a:lnSpc>
                <a:spcPct val="100000"/>
              </a:lnSpc>
              <a:buFont typeface="Arial" pitchFamily="34" charset="0"/>
              <a:buNone/>
            </a:pPr>
            <a:r>
              <a:rPr lang="en-GB" sz="1100" dirty="0" smtClean="0"/>
              <a:t>- British: 1.10%</a:t>
            </a:r>
          </a:p>
          <a:p>
            <a:pPr indent="0" eaLnBrk="1" hangingPunct="1">
              <a:lnSpc>
                <a:spcPct val="100000"/>
              </a:lnSpc>
              <a:buFont typeface="Arial" pitchFamily="34" charset="0"/>
              <a:buNone/>
            </a:pPr>
            <a:r>
              <a:rPr lang="en-GB" sz="1100" dirty="0" smtClean="0"/>
              <a:t>- Dutch: 0.70%</a:t>
            </a:r>
          </a:p>
          <a:p>
            <a:pPr indent="0" eaLnBrk="1" hangingPunct="1">
              <a:lnSpc>
                <a:spcPct val="100000"/>
              </a:lnSpc>
            </a:pPr>
            <a:endParaRPr lang="en-GB" sz="1100" dirty="0" smtClean="0"/>
          </a:p>
          <a:p>
            <a:pPr indent="0" eaLnBrk="1" hangingPunct="1">
              <a:lnSpc>
                <a:spcPct val="100000"/>
              </a:lnSpc>
            </a:pPr>
            <a:r>
              <a:rPr lang="en-GB" sz="1100" b="1" dirty="0" smtClean="0"/>
              <a:t>FOR MORE INFORMATION</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lb-LU" sz="1100" dirty="0" smtClean="0"/>
              <a:t> www.luxembourg.lu: http://www.luxembourg.public.lu/en/le-grand-duche-se-presente/population/index.html </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lb-LU" sz="1100" dirty="0" smtClean="0"/>
              <a:t> www.statistiques.lu: http://www.statistiques.public.lu/fr/population-emploi/index.html (in French)</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lb-LU" sz="1100" i="1" dirty="0" smtClean="0"/>
              <a:t> About...</a:t>
            </a:r>
            <a:r>
              <a:rPr lang="lb-LU" sz="1100" i="1" baseline="0" dirty="0" smtClean="0"/>
              <a:t> Multicultural </a:t>
            </a:r>
            <a:r>
              <a:rPr lang="lb-LU" sz="1100" i="1" dirty="0" smtClean="0"/>
              <a:t>Luxembourg: </a:t>
            </a:r>
            <a:r>
              <a:rPr lang="lb-LU" sz="1100" dirty="0" smtClean="0"/>
              <a:t>http://www.luxembourg.public.lu/en/publications/i/ap-lux-multiculturel/index.html</a:t>
            </a:r>
          </a:p>
          <a:p>
            <a:pPr indent="0" eaLnBrk="1" hangingPunct="1">
              <a:lnSpc>
                <a:spcPct val="100000"/>
              </a:lnSpc>
              <a:buFontTx/>
              <a:buNone/>
            </a:pPr>
            <a:endParaRPr lang="en-GB" sz="1100" dirty="0" smtClean="0"/>
          </a:p>
          <a:p>
            <a:pPr eaLnBrk="1" hangingPunct="1"/>
            <a:endParaRPr lang="en-GB" sz="1100" dirty="0" smtClean="0"/>
          </a:p>
          <a:p>
            <a:pPr eaLnBrk="1" hangingPunct="1"/>
            <a:endParaRPr lang="en-GB" sz="1100" dirty="0" smtClean="0"/>
          </a:p>
          <a:p>
            <a:endParaRPr lang="fr-CH"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indent="0" eaLnBrk="1" hangingPunct="1">
              <a:lnSpc>
                <a:spcPct val="100000"/>
              </a:lnSpc>
            </a:pPr>
            <a:r>
              <a:rPr lang="en-GB" sz="1200" b="1" u="sng" dirty="0" smtClean="0"/>
              <a:t>Population:</a:t>
            </a:r>
            <a:r>
              <a:rPr lang="en-GB" sz="1200" b="1" u="sng" baseline="0" dirty="0" smtClean="0"/>
              <a:t> </a:t>
            </a:r>
            <a:r>
              <a:rPr lang="en-GB" sz="1200" b="1" u="sng" dirty="0" smtClean="0"/>
              <a:t>Population and employment</a:t>
            </a:r>
            <a:br>
              <a:rPr lang="en-GB" sz="1200" b="1" u="sng" dirty="0" smtClean="0"/>
            </a:br>
            <a:r>
              <a:rPr lang="en-GB" sz="1200" b="1" u="sng" dirty="0" smtClean="0"/>
              <a:t/>
            </a:r>
            <a:br>
              <a:rPr lang="en-GB" sz="1200" b="1" u="sng" dirty="0" smtClean="0"/>
            </a:br>
            <a:r>
              <a:rPr lang="en-GB" sz="1200" b="0" u="none" dirty="0" smtClean="0"/>
              <a:t>- </a:t>
            </a:r>
            <a:r>
              <a:rPr lang="en-GB" sz="1200" dirty="0" smtClean="0"/>
              <a:t>During the week, over 160,000 French, German and Belgian cross-border commuters travel to Luxembourg on a daily basis to work in the economic, commercial and financial hub of the Greater Region;</a:t>
            </a:r>
            <a:br>
              <a:rPr lang="en-GB" sz="1200" dirty="0" smtClean="0"/>
            </a:br>
            <a:r>
              <a:rPr lang="en-GB" sz="1200" dirty="0" smtClean="0"/>
              <a:t/>
            </a:r>
            <a:br>
              <a:rPr lang="en-GB" sz="1200" dirty="0" smtClean="0"/>
            </a:br>
            <a:r>
              <a:rPr lang="en-GB" sz="1200" dirty="0" smtClean="0"/>
              <a:t>- 70% of Luxembourg’s salaried population is made up of cross-border commuters (44%) and</a:t>
            </a:r>
            <a:r>
              <a:rPr lang="en-GB" sz="1200" baseline="0" dirty="0" smtClean="0"/>
              <a:t> f</a:t>
            </a:r>
            <a:r>
              <a:rPr lang="en-GB" sz="1200" dirty="0" smtClean="0"/>
              <a:t>oreign residents (26%);</a:t>
            </a:r>
            <a:br>
              <a:rPr lang="en-GB" sz="1200" dirty="0" smtClean="0"/>
            </a:br>
            <a:r>
              <a:rPr lang="en-GB" sz="1200" dirty="0" smtClean="0"/>
              <a:t/>
            </a:r>
            <a:br>
              <a:rPr lang="en-GB" sz="1200" dirty="0" smtClean="0"/>
            </a:br>
            <a:r>
              <a:rPr lang="en-GB" sz="1200" dirty="0" smtClean="0"/>
              <a:t>- Some 11,000 international civil servants work in Luxembourg’s European institutions (European Parliament, European Commission, Court of Justice of the European Union, European Investment Bank</a:t>
            </a:r>
            <a:r>
              <a:rPr lang="is-IS" sz="1200" dirty="0" smtClean="0"/>
              <a:t>…</a:t>
            </a:r>
            <a:r>
              <a:rPr lang="en-GB" sz="1200" dirty="0" smtClean="0"/>
              <a:t>).</a:t>
            </a:r>
            <a:br>
              <a:rPr lang="en-GB" sz="1200" dirty="0" smtClean="0"/>
            </a:br>
            <a:r>
              <a:rPr lang="en-GB" sz="1200" dirty="0" smtClean="0"/>
              <a:t/>
            </a:r>
            <a:br>
              <a:rPr lang="en-GB" sz="1200" dirty="0" smtClean="0"/>
            </a:br>
            <a:r>
              <a:rPr lang="en-GB" sz="1200" b="1" dirty="0" smtClean="0"/>
              <a:t>FOR MORE INFORMATION</a:t>
            </a:r>
          </a:p>
          <a:p>
            <a:pPr indent="0" eaLnBrk="1" hangingPunct="1">
              <a:lnSpc>
                <a:spcPct val="100000"/>
              </a:lnSpc>
              <a:spcBef>
                <a:spcPts val="0"/>
              </a:spcBef>
              <a:buFont typeface="Arial" pitchFamily="34" charset="0"/>
              <a:buChar char="•"/>
            </a:pPr>
            <a:r>
              <a:rPr lang="lb-LU" sz="1200" dirty="0" smtClean="0"/>
              <a:t> www.luxembourg.lu: http://www.luxembourg.public.lu/en/travailler/marche-emploi/index.html</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lb-LU" sz="1200" dirty="0" smtClean="0"/>
              <a:t> www.statistiques.lu: http://www.statistiques.public.lu/fr/population-emploi/index.html (in French)</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lb-LU" sz="1200" i="1" dirty="0" smtClean="0"/>
              <a:t> About...</a:t>
            </a:r>
            <a:r>
              <a:rPr lang="lb-LU" sz="1200" i="1" baseline="0" dirty="0" smtClean="0"/>
              <a:t> Multicultural </a:t>
            </a:r>
            <a:r>
              <a:rPr lang="lb-LU" sz="1200" i="1" dirty="0" smtClean="0"/>
              <a:t>Luxembourg: </a:t>
            </a:r>
            <a:r>
              <a:rPr lang="lb-LU" sz="1200" dirty="0" smtClean="0"/>
              <a:t>http://www.luxembourg.public.lu/en/publications/i/ap-lux-multiculturel/index.html</a:t>
            </a:r>
          </a:p>
          <a:p>
            <a:endParaRPr lang="fr-CH"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spcBef>
                <a:spcPts val="0"/>
              </a:spcBef>
              <a:defRPr/>
            </a:pPr>
            <a:r>
              <a:rPr lang="en-GB" sz="1200" b="1" u="sng" noProof="0" dirty="0" smtClean="0">
                <a:ea typeface="ＭＳ Ｐゴシック" pitchFamily="-1" charset="-128"/>
              </a:rPr>
              <a:t>Values of the Luxembourg people</a:t>
            </a:r>
            <a:br>
              <a:rPr lang="en-GB" sz="1200" b="1" u="sng" noProof="0" dirty="0" smtClean="0">
                <a:ea typeface="ＭＳ Ｐゴシック" pitchFamily="-1" charset="-128"/>
              </a:rPr>
            </a:br>
            <a:endParaRPr lang="en-GB" sz="1200" noProof="0" dirty="0" smtClean="0">
              <a:ea typeface="ＭＳ Ｐゴシック" pitchFamily="-1" charset="-128"/>
            </a:endParaRPr>
          </a:p>
          <a:p>
            <a:pPr>
              <a:spcBef>
                <a:spcPts val="0"/>
              </a:spcBef>
              <a:defRPr/>
            </a:pPr>
            <a:r>
              <a:rPr lang="en-GB" sz="1200" noProof="0" dirty="0" smtClean="0">
                <a:ea typeface="ＭＳ Ｐゴシック" pitchFamily="-1" charset="-128"/>
              </a:rPr>
              <a:t>The most important values of the Luxembourg people are family, work, friends and leisure. This was revealed in the European Values Study (EVS), which aims to identify and explain the dynamics of changing values in 45 European countries.</a:t>
            </a:r>
          </a:p>
          <a:p>
            <a:pPr>
              <a:spcBef>
                <a:spcPts val="0"/>
              </a:spcBef>
              <a:defRPr/>
            </a:pPr>
            <a:endParaRPr lang="en-GB" sz="1200" noProof="0" dirty="0" smtClean="0">
              <a:ea typeface="ＭＳ Ｐゴシック" pitchFamily="-1" charset="-128"/>
            </a:endParaRPr>
          </a:p>
          <a:p>
            <a:pPr>
              <a:spcBef>
                <a:spcPts val="0"/>
              </a:spcBef>
              <a:defRPr/>
            </a:pPr>
            <a:r>
              <a:rPr lang="en-GB" sz="1200" noProof="0" dirty="0" smtClean="0">
                <a:ea typeface="ＭＳ Ｐゴシック" pitchFamily="-1" charset="-128"/>
              </a:rPr>
              <a:t>The diagram illustrates how the values of younger (under 30) and older (over 50) respondents do not differ significantly, except as far as politics and above</a:t>
            </a:r>
            <a:r>
              <a:rPr lang="en-GB" sz="1200" baseline="0" noProof="0" dirty="0" smtClean="0">
                <a:ea typeface="ＭＳ Ｐゴシック" pitchFamily="-1" charset="-128"/>
              </a:rPr>
              <a:t> all </a:t>
            </a:r>
            <a:r>
              <a:rPr lang="en-GB" sz="1200" noProof="0" dirty="0" smtClean="0">
                <a:ea typeface="ＭＳ Ｐゴシック" pitchFamily="-1" charset="-128"/>
              </a:rPr>
              <a:t>religion are concerned. </a:t>
            </a:r>
          </a:p>
          <a:p>
            <a:pPr>
              <a:spcBef>
                <a:spcPts val="0"/>
              </a:spcBef>
              <a:defRPr/>
            </a:pPr>
            <a:endParaRPr lang="en-GB" sz="1200" noProof="0" dirty="0" smtClean="0">
              <a:ea typeface="ＭＳ Ｐゴシック" pitchFamily="-1" charset="-128"/>
            </a:endParaRPr>
          </a:p>
          <a:p>
            <a:pPr eaLnBrk="1" hangingPunct="1">
              <a:spcBef>
                <a:spcPts val="0"/>
              </a:spcBef>
              <a:defRPr/>
            </a:pPr>
            <a:r>
              <a:rPr lang="en-GB" sz="1200" b="1" noProof="0" dirty="0" smtClean="0">
                <a:ea typeface="ＭＳ Ｐゴシック" pitchFamily="-1" charset="-128"/>
              </a:rPr>
              <a:t>FOR</a:t>
            </a:r>
            <a:r>
              <a:rPr lang="en-GB" sz="1200" b="1" baseline="0" noProof="0" dirty="0" smtClean="0">
                <a:ea typeface="ＭＳ Ｐゴシック" pitchFamily="-1" charset="-128"/>
              </a:rPr>
              <a:t> MORE INFORMATION</a:t>
            </a:r>
            <a:endParaRPr lang="en-GB" sz="1200" b="1" noProof="0" dirty="0" smtClean="0">
              <a:ea typeface="ＭＳ Ｐゴシック" pitchFamily="-1" charset="-128"/>
            </a:endParaRPr>
          </a:p>
          <a:p>
            <a:pPr>
              <a:spcBef>
                <a:spcPts val="0"/>
              </a:spcBef>
              <a:buFont typeface="Arial" pitchFamily="34" charset="0"/>
              <a:buChar char="•"/>
              <a:defRPr/>
            </a:pPr>
            <a:r>
              <a:rPr lang="en-GB" sz="1200" noProof="0" dirty="0" smtClean="0"/>
              <a:t> European Values Study (EVS): http://www.europeanvaluesstudy.eu</a:t>
            </a:r>
          </a:p>
          <a:p>
            <a:pPr>
              <a:spcBef>
                <a:spcPts val="0"/>
              </a:spcBef>
              <a:buFont typeface="Arial" pitchFamily="34" charset="0"/>
              <a:buChar char="•"/>
              <a:defRPr/>
            </a:pPr>
            <a:r>
              <a:rPr lang="en-GB" sz="1200" noProof="0" dirty="0" smtClean="0"/>
              <a:t> www.luxembourg.lu: http://www.luxembourg.public.lu/en/actualites/2010/08/12-valeurs/index.html</a:t>
            </a:r>
          </a:p>
          <a:p>
            <a:pPr>
              <a:spcBef>
                <a:spcPts val="0"/>
              </a:spcBef>
              <a:buFont typeface="Arial" pitchFamily="34" charset="0"/>
              <a:buChar char="•"/>
              <a:defRPr/>
            </a:pPr>
            <a:r>
              <a:rPr lang="en-GB" sz="1200" kern="1200" noProof="0" dirty="0" smtClean="0">
                <a:solidFill>
                  <a:schemeClr val="tx1"/>
                </a:solidFill>
                <a:latin typeface="Arial" pitchFamily="34" charset="0"/>
                <a:ea typeface="+mn-ea"/>
                <a:cs typeface="+mn-cs"/>
              </a:rPr>
              <a:t> </a:t>
            </a:r>
            <a:r>
              <a:rPr lang="en-GB" sz="1200" b="0" i="1" kern="1200" noProof="0" dirty="0" smtClean="0">
                <a:solidFill>
                  <a:schemeClr val="tx1"/>
                </a:solidFill>
                <a:latin typeface="Arial" pitchFamily="34" charset="0"/>
                <a:ea typeface="+mn-ea"/>
                <a:cs typeface="+mn-cs"/>
              </a:rPr>
              <a:t>Les langues parlées au travail, à l’école et/ou à la </a:t>
            </a:r>
            <a:r>
              <a:rPr lang="en-GB" sz="1200" b="0" i="1" kern="1200" noProof="0" dirty="0" err="1" smtClean="0">
                <a:solidFill>
                  <a:schemeClr val="tx1"/>
                </a:solidFill>
                <a:latin typeface="Arial" pitchFamily="34" charset="0"/>
                <a:ea typeface="+mn-ea"/>
                <a:cs typeface="+mn-cs"/>
              </a:rPr>
              <a:t>maison</a:t>
            </a:r>
            <a:r>
              <a:rPr lang="en-GB" sz="1200" b="0" i="1" kern="1200" noProof="0" dirty="0" smtClean="0">
                <a:solidFill>
                  <a:schemeClr val="tx1"/>
                </a:solidFill>
                <a:latin typeface="Arial" pitchFamily="34" charset="0"/>
                <a:ea typeface="+mn-ea"/>
                <a:cs typeface="+mn-cs"/>
              </a:rPr>
              <a:t> </a:t>
            </a:r>
            <a:r>
              <a:rPr lang="en-GB" sz="1200" b="0" i="0" kern="1200" noProof="0" dirty="0" smtClean="0">
                <a:solidFill>
                  <a:schemeClr val="tx1"/>
                </a:solidFill>
                <a:latin typeface="Arial" pitchFamily="34" charset="0"/>
                <a:ea typeface="+mn-ea"/>
                <a:cs typeface="+mn-cs"/>
              </a:rPr>
              <a:t>(</a:t>
            </a:r>
            <a:r>
              <a:rPr lang="en-GB" sz="1200" i="0" kern="1200" dirty="0" smtClean="0">
                <a:solidFill>
                  <a:schemeClr val="tx1"/>
                </a:solidFill>
                <a:latin typeface="Arial" pitchFamily="34" charset="0"/>
                <a:ea typeface="+mn-ea"/>
                <a:cs typeface="+mn-cs"/>
              </a:rPr>
              <a:t>L</a:t>
            </a:r>
            <a:r>
              <a:rPr lang="en-GB" sz="1200" kern="1200" dirty="0" smtClean="0">
                <a:solidFill>
                  <a:schemeClr val="tx1"/>
                </a:solidFill>
                <a:latin typeface="Arial" pitchFamily="34" charset="0"/>
                <a:ea typeface="+mn-ea"/>
                <a:cs typeface="+mn-cs"/>
              </a:rPr>
              <a:t>anguages spoken at work, at school and/or at home)</a:t>
            </a:r>
            <a:r>
              <a:rPr lang="en-GB" sz="1200" b="0" i="0" kern="1200" noProof="0" dirty="0" smtClean="0">
                <a:solidFill>
                  <a:schemeClr val="tx1"/>
                </a:solidFill>
                <a:latin typeface="Arial" pitchFamily="34" charset="0"/>
                <a:ea typeface="+mn-ea"/>
                <a:cs typeface="+mn-cs"/>
              </a:rPr>
              <a:t>:</a:t>
            </a:r>
            <a:r>
              <a:rPr lang="en-GB" sz="1200" b="0" i="1" kern="1200" noProof="0" dirty="0" smtClean="0">
                <a:solidFill>
                  <a:schemeClr val="tx1"/>
                </a:solidFill>
                <a:latin typeface="Arial" pitchFamily="34" charset="0"/>
                <a:ea typeface="+mn-ea"/>
                <a:cs typeface="+mn-cs"/>
              </a:rPr>
              <a:t> </a:t>
            </a:r>
            <a:r>
              <a:rPr lang="en-GB" sz="1200" kern="1200" noProof="0" dirty="0" smtClean="0">
                <a:solidFill>
                  <a:schemeClr val="tx1"/>
                </a:solidFill>
                <a:latin typeface="Arial" pitchFamily="34" charset="0"/>
                <a:ea typeface="+mn-ea"/>
                <a:cs typeface="+mn-cs"/>
              </a:rPr>
              <a:t>http://www.statistiques.public.lu/fr/publications/series/rp2011/2013/13-13-langues/index.html (in</a:t>
            </a:r>
            <a:r>
              <a:rPr lang="en-GB" sz="1200" kern="1200" baseline="0" noProof="0" dirty="0" smtClean="0">
                <a:solidFill>
                  <a:schemeClr val="tx1"/>
                </a:solidFill>
                <a:latin typeface="Arial" pitchFamily="34" charset="0"/>
                <a:ea typeface="+mn-ea"/>
                <a:cs typeface="+mn-cs"/>
              </a:rPr>
              <a:t> French and German)</a:t>
            </a:r>
            <a:endParaRPr lang="en-GB" sz="1200" kern="1200" noProof="0" dirty="0" smtClean="0">
              <a:solidFill>
                <a:schemeClr val="tx1"/>
              </a:solidFill>
              <a:latin typeface="Arial" pitchFamily="34" charset="0"/>
              <a:ea typeface="+mn-ea"/>
              <a:cs typeface="+mn-cs"/>
            </a:endParaRPr>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eaLnBrk="1" hangingPunct="1">
              <a:lnSpc>
                <a:spcPct val="100000"/>
              </a:lnSpc>
              <a:spcBef>
                <a:spcPct val="0"/>
              </a:spcBef>
            </a:pPr>
            <a:r>
              <a:rPr lang="en-GB" sz="1200" b="1" u="sng" noProof="0" dirty="0" smtClean="0"/>
              <a:t>Linguistic situation</a:t>
            </a:r>
          </a:p>
          <a:p>
            <a:pPr eaLnBrk="1" hangingPunct="1">
              <a:lnSpc>
                <a:spcPct val="100000"/>
              </a:lnSpc>
              <a:spcBef>
                <a:spcPct val="0"/>
              </a:spcBef>
            </a:pPr>
            <a:endParaRPr lang="en-GB" sz="1200" noProof="0" dirty="0" smtClean="0"/>
          </a:p>
          <a:p>
            <a:pPr eaLnBrk="1" hangingPunct="1">
              <a:lnSpc>
                <a:spcPct val="100000"/>
              </a:lnSpc>
              <a:spcBef>
                <a:spcPct val="0"/>
              </a:spcBef>
            </a:pPr>
            <a:r>
              <a:rPr lang="en-GB" sz="1200" noProof="0" dirty="0" smtClean="0"/>
              <a:t>The linguistic situation in Luxembourg is characterised by the use and legal recognition of three languages: Luxembourgish, French and German. The importance of the linguistic coexistence of these languages is an integral part of the national identity.</a:t>
            </a:r>
          </a:p>
          <a:p>
            <a:pPr eaLnBrk="1" hangingPunct="1">
              <a:lnSpc>
                <a:spcPct val="100000"/>
              </a:lnSpc>
              <a:spcBef>
                <a:spcPct val="0"/>
              </a:spcBef>
            </a:pPr>
            <a:endParaRPr lang="en-GB" sz="1200" noProof="0" dirty="0" smtClean="0"/>
          </a:p>
          <a:p>
            <a:pPr eaLnBrk="1" hangingPunct="1">
              <a:lnSpc>
                <a:spcPct val="100000"/>
              </a:lnSpc>
              <a:spcBef>
                <a:spcPct val="0"/>
              </a:spcBef>
            </a:pPr>
            <a:r>
              <a:rPr lang="en-GB" sz="1200" noProof="0" dirty="0" smtClean="0"/>
              <a:t>- </a:t>
            </a:r>
            <a:r>
              <a:rPr lang="en-GB" sz="1200" b="1" noProof="0" dirty="0" smtClean="0"/>
              <a:t>National language:</a:t>
            </a:r>
            <a:r>
              <a:rPr lang="en-GB" sz="1200" noProof="0" dirty="0" smtClean="0"/>
              <a:t> Luxembourgish </a:t>
            </a:r>
            <a:r>
              <a:rPr lang="en-GB" sz="1200" i="1" noProof="0" dirty="0" smtClean="0"/>
              <a:t>(Lëtzebuergesch), </a:t>
            </a:r>
            <a:r>
              <a:rPr lang="en-GB" sz="1200" noProof="0" dirty="0" smtClean="0"/>
              <a:t>a Moselle-Franconian dialect (became the national language following the law of 24 February 1984 on the languages regime), </a:t>
            </a:r>
            <a:r>
              <a:rPr lang="en-GB" sz="1200" b="1" u="none" noProof="0" dirty="0" smtClean="0"/>
              <a:t>part of the family of Germanic languages; </a:t>
            </a:r>
          </a:p>
          <a:p>
            <a:pPr eaLnBrk="1" hangingPunct="1">
              <a:lnSpc>
                <a:spcPct val="100000"/>
              </a:lnSpc>
              <a:spcBef>
                <a:spcPct val="0"/>
              </a:spcBef>
            </a:pPr>
            <a:r>
              <a:rPr lang="en-GB" sz="1200" noProof="0" dirty="0" smtClean="0"/>
              <a:t>- </a:t>
            </a:r>
            <a:r>
              <a:rPr lang="en-GB" sz="1200" b="1" noProof="0" dirty="0" smtClean="0"/>
              <a:t>Administrative languages:</a:t>
            </a:r>
            <a:r>
              <a:rPr lang="en-GB" sz="1200" noProof="0" dirty="0" smtClean="0"/>
              <a:t> French, German and Luxembourgish;</a:t>
            </a:r>
          </a:p>
          <a:p>
            <a:pPr eaLnBrk="1" hangingPunct="1">
              <a:lnSpc>
                <a:spcPct val="100000"/>
              </a:lnSpc>
              <a:spcBef>
                <a:spcPct val="0"/>
              </a:spcBef>
            </a:pPr>
            <a:r>
              <a:rPr lang="en-GB" sz="1200" noProof="0" dirty="0" smtClean="0"/>
              <a:t>-</a:t>
            </a:r>
            <a:r>
              <a:rPr lang="en-GB" sz="1200" b="1" noProof="0" dirty="0" smtClean="0"/>
              <a:t> Legislative language:</a:t>
            </a:r>
            <a:r>
              <a:rPr lang="en-GB" sz="1200" noProof="0" dirty="0" smtClean="0"/>
              <a:t> French.</a:t>
            </a:r>
          </a:p>
          <a:p>
            <a:pPr eaLnBrk="1" hangingPunct="1">
              <a:lnSpc>
                <a:spcPct val="100000"/>
              </a:lnSpc>
              <a:spcBef>
                <a:spcPct val="0"/>
              </a:spcBef>
              <a:buFontTx/>
              <a:buNone/>
            </a:pPr>
            <a:endParaRPr lang="en-GB" sz="1200" noProof="0" dirty="0" smtClean="0"/>
          </a:p>
          <a:p>
            <a:pPr eaLnBrk="1" hangingPunct="1">
              <a:lnSpc>
                <a:spcPct val="100000"/>
              </a:lnSpc>
              <a:spcBef>
                <a:spcPct val="0"/>
              </a:spcBef>
            </a:pPr>
            <a:r>
              <a:rPr lang="en-GB" sz="1200" noProof="0" dirty="0" smtClean="0"/>
              <a:t>In the workplace, given that the majority of the working population is foreign (71%), French is the main language of communication, followed by Luxembourgish, German, English and Portuguese. </a:t>
            </a:r>
          </a:p>
          <a:p>
            <a:pPr eaLnBrk="1" hangingPunct="1">
              <a:lnSpc>
                <a:spcPct val="100000"/>
              </a:lnSpc>
              <a:spcBef>
                <a:spcPct val="0"/>
              </a:spcBef>
            </a:pPr>
            <a:endParaRPr lang="en-GB" sz="1200" noProof="0" dirty="0" smtClean="0"/>
          </a:p>
          <a:p>
            <a:pPr eaLnBrk="1" hangingPunct="1">
              <a:lnSpc>
                <a:spcPct val="100000"/>
              </a:lnSpc>
            </a:pPr>
            <a:r>
              <a:rPr lang="en-GB" sz="1200" b="1" noProof="0" dirty="0" smtClean="0"/>
              <a:t>FOR MORE INFORMATION</a:t>
            </a:r>
          </a:p>
          <a:p>
            <a:pPr eaLnBrk="1" hangingPunct="1">
              <a:lnSpc>
                <a:spcPct val="100000"/>
              </a:lnSpc>
              <a:buFontTx/>
              <a:buChar char="•"/>
            </a:pPr>
            <a:r>
              <a:rPr lang="en-GB" sz="1200" noProof="0" dirty="0" smtClean="0"/>
              <a:t> www.luxembourg.lu: http://www.luxembourg.public.lu/en/luxembourg-glance/population-languages/index.html</a:t>
            </a:r>
          </a:p>
          <a:p>
            <a:pPr eaLnBrk="1" hangingPunct="1">
              <a:lnSpc>
                <a:spcPct val="100000"/>
              </a:lnSpc>
              <a:buFont typeface="Arial" pitchFamily="34" charset="0"/>
              <a:buChar char="•"/>
              <a:defRPr/>
            </a:pPr>
            <a:r>
              <a:rPr lang="en-GB" sz="1200" noProof="0" dirty="0" smtClean="0"/>
              <a:t> </a:t>
            </a:r>
            <a:r>
              <a:rPr lang="en-GB" sz="1200" i="1" noProof="0" dirty="0" smtClean="0"/>
              <a:t>About... Languages</a:t>
            </a:r>
            <a:r>
              <a:rPr lang="en-GB" sz="1200" i="1" baseline="0" noProof="0" dirty="0" smtClean="0"/>
              <a:t> </a:t>
            </a:r>
            <a:r>
              <a:rPr lang="en-GB" sz="1200" i="1" noProof="0" dirty="0" smtClean="0"/>
              <a:t>in Luxembourg: </a:t>
            </a:r>
            <a:r>
              <a:rPr lang="en-GB" sz="1200" noProof="0" dirty="0" smtClean="0"/>
              <a:t>http://www.luxembourg.public.lu/en/publications/i/ap-langues/index.html</a:t>
            </a:r>
          </a:p>
          <a:p>
            <a:pPr eaLnBrk="1" hangingPunct="1">
              <a:lnSpc>
                <a:spcPct val="100000"/>
              </a:lnSpc>
              <a:buFont typeface="Arial" pitchFamily="34" charset="0"/>
              <a:buChar char="•"/>
              <a:defRPr/>
            </a:pPr>
            <a:r>
              <a:rPr lang="en-GB" sz="1200" i="1" noProof="0" dirty="0" smtClean="0">
                <a:cs typeface="Arial" charset="0"/>
              </a:rPr>
              <a:t> Everything</a:t>
            </a:r>
            <a:r>
              <a:rPr lang="en-GB" sz="1200" i="1" baseline="0" noProof="0" dirty="0" smtClean="0">
                <a:cs typeface="Arial" charset="0"/>
              </a:rPr>
              <a:t> you need to know about the Grand Duchy of Luxembourg</a:t>
            </a:r>
            <a:r>
              <a:rPr lang="en-GB" sz="1200" i="1" noProof="0" dirty="0" smtClean="0">
                <a:cs typeface="Arial" charset="0"/>
              </a:rPr>
              <a:t>: </a:t>
            </a:r>
            <a:r>
              <a:rPr lang="en-GB" sz="1200" noProof="0" dirty="0" smtClean="0">
                <a:cs typeface="Arial" charset="0"/>
              </a:rPr>
              <a:t>http://www.luxembourg.public.lu/en/publications/c/tout-savoir/index.html</a:t>
            </a:r>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indent="0" eaLnBrk="1" hangingPunct="1">
              <a:lnSpc>
                <a:spcPct val="100000"/>
              </a:lnSpc>
              <a:spcBef>
                <a:spcPct val="0"/>
              </a:spcBef>
            </a:pPr>
            <a:r>
              <a:rPr lang="en-GB" sz="1100" b="1" u="sng" dirty="0" smtClean="0"/>
              <a:t>SPEAKER NOTES</a:t>
            </a:r>
          </a:p>
          <a:p>
            <a:pPr indent="0" eaLnBrk="1" hangingPunct="1">
              <a:lnSpc>
                <a:spcPct val="100000"/>
              </a:lnSpc>
              <a:spcBef>
                <a:spcPct val="0"/>
              </a:spcBef>
            </a:pPr>
            <a:endParaRPr lang="en-GB" sz="1100" dirty="0" smtClean="0"/>
          </a:p>
          <a:p>
            <a:pPr indent="0" eaLnBrk="1" hangingPunct="1">
              <a:lnSpc>
                <a:spcPct val="100000"/>
              </a:lnSpc>
              <a:spcBef>
                <a:spcPct val="0"/>
              </a:spcBef>
              <a:buFontTx/>
              <a:buChar char="-"/>
            </a:pPr>
            <a:r>
              <a:rPr lang="en-GB" sz="1100" dirty="0" smtClean="0"/>
              <a:t> Before starting the PowerPoint presentation, the </a:t>
            </a:r>
            <a:r>
              <a:rPr lang="en-GB" sz="1100" b="1" dirty="0" smtClean="0"/>
              <a:t>video </a:t>
            </a:r>
            <a:r>
              <a:rPr lang="en-GB" sz="1100" b="1" i="1" dirty="0" smtClean="0"/>
              <a:t>Welcome</a:t>
            </a:r>
            <a:r>
              <a:rPr lang="en-GB" sz="1100" b="1" i="1" baseline="0" dirty="0" smtClean="0"/>
              <a:t> to</a:t>
            </a:r>
            <a:r>
              <a:rPr lang="en-GB" sz="1100" b="1" i="1" dirty="0" smtClean="0"/>
              <a:t> Luxembourg!</a:t>
            </a:r>
            <a:r>
              <a:rPr lang="en-GB" sz="1100" b="1" i="0" baseline="0" dirty="0" smtClean="0"/>
              <a:t> </a:t>
            </a:r>
            <a:r>
              <a:rPr lang="en-GB" sz="1100" dirty="0" smtClean="0"/>
              <a:t>can be screened (duration: 2’36’’): </a:t>
            </a:r>
            <a:r>
              <a:rPr lang="lb-LU" sz="1100" dirty="0" smtClean="0"/>
              <a:t>http://www.luxembourg.public.lu/en/photos-videos/videos/Is_it_true-Welcome/index.html </a:t>
            </a:r>
            <a:endParaRPr lang="en-GB" sz="1100" dirty="0" smtClean="0"/>
          </a:p>
          <a:p>
            <a:pPr marL="0" marR="0" indent="0" algn="l" defTabSz="914400" rtl="0" eaLnBrk="1" fontAlgn="base" latinLnBrk="0" hangingPunct="1">
              <a:lnSpc>
                <a:spcPct val="100000"/>
              </a:lnSpc>
              <a:spcBef>
                <a:spcPct val="0"/>
              </a:spcBef>
              <a:spcAft>
                <a:spcPct val="0"/>
              </a:spcAft>
              <a:buClrTx/>
              <a:buSzTx/>
              <a:buFontTx/>
              <a:buChar char="-"/>
              <a:tabLst/>
              <a:defRPr/>
            </a:pPr>
            <a:r>
              <a:rPr lang="en-GB" sz="1100" dirty="0" smtClean="0"/>
              <a:t> </a:t>
            </a:r>
            <a:r>
              <a:rPr lang="en-GB" sz="1100" noProof="0" dirty="0" smtClean="0"/>
              <a:t>The contents of this PowerPoint presentation are freely available to the speaker who may, if desired, prepare a customised PowerPoint presentation by choosing those slides that are of interest to the target audience. </a:t>
            </a:r>
          </a:p>
          <a:p>
            <a:pPr indent="0" eaLnBrk="1" hangingPunct="1">
              <a:lnSpc>
                <a:spcPct val="100000"/>
              </a:lnSpc>
              <a:spcBef>
                <a:spcPct val="0"/>
              </a:spcBef>
              <a:buFontTx/>
              <a:buChar char="-"/>
            </a:pPr>
            <a:r>
              <a:rPr lang="en-US" sz="1100" dirty="0" smtClean="0"/>
              <a:t> This PowerPoint presentation contains audio files on slides 24, 25, 33 and 37. To be able to listen to them, you need to unzip the associated audio files first.</a:t>
            </a:r>
            <a:endParaRPr lang="en-GB" sz="1100" dirty="0" smtClean="0"/>
          </a:p>
          <a:p>
            <a:pPr indent="0" eaLnBrk="1" hangingPunct="1">
              <a:lnSpc>
                <a:spcPct val="100000"/>
              </a:lnSpc>
              <a:spcBef>
                <a:spcPct val="0"/>
              </a:spcBef>
            </a:pPr>
            <a:endParaRPr lang="en-GB" sz="1100" dirty="0" smtClean="0"/>
          </a:p>
          <a:p>
            <a:pPr indent="0" eaLnBrk="1" hangingPunct="1">
              <a:lnSpc>
                <a:spcPct val="100000"/>
              </a:lnSpc>
              <a:spcBef>
                <a:spcPct val="0"/>
              </a:spcBef>
            </a:pPr>
            <a:r>
              <a:rPr lang="en-GB" sz="1100" b="1" u="sng" noProof="0" dirty="0" smtClean="0"/>
              <a:t>LEGAL NOTICE</a:t>
            </a:r>
          </a:p>
          <a:p>
            <a:pPr indent="0" eaLnBrk="1" hangingPunct="1">
              <a:lnSpc>
                <a:spcPct val="100000"/>
              </a:lnSpc>
              <a:spcBef>
                <a:spcPct val="0"/>
              </a:spcBef>
            </a:pPr>
            <a:endParaRPr lang="en-GB" sz="1100" b="1" u="sng" noProof="0" dirty="0" smtClean="0"/>
          </a:p>
          <a:p>
            <a:pPr indent="0" eaLnBrk="1" hangingPunct="1">
              <a:lnSpc>
                <a:spcPct val="100000"/>
              </a:lnSpc>
              <a:spcBef>
                <a:spcPct val="0"/>
              </a:spcBef>
              <a:buFontTx/>
              <a:buChar char="-"/>
            </a:pPr>
            <a:r>
              <a:rPr lang="en-GB" sz="1100" noProof="0" dirty="0" smtClean="0"/>
              <a:t> The contents of this PowerPoint presentation have been prepared by the Service information et presse du gouvernement luxembourgeois (SIP – Information and Press Service of the Luxembourg Government). They come from the portal www.luxembourg.lu as well as from publications issued by the SIP and the Luxembourg government. These contents are protected by the laws on intellectual property, in particular the amended law of 18 April 2001 on copyright. The objective of the SIP is to provide accurate and up-to-date information; however, it cannot rule</a:t>
            </a:r>
            <a:r>
              <a:rPr lang="en-GB" sz="1100" baseline="0" noProof="0" dirty="0" smtClean="0"/>
              <a:t> out </a:t>
            </a:r>
            <a:r>
              <a:rPr lang="en-GB" sz="1100" noProof="0" dirty="0" smtClean="0"/>
              <a:t>any errors or a failure </a:t>
            </a:r>
            <a:r>
              <a:rPr lang="en-GB" sz="1100" baseline="0" noProof="0" dirty="0" smtClean="0"/>
              <a:t>to update</a:t>
            </a:r>
            <a:r>
              <a:rPr lang="en-GB" sz="1100" noProof="0" dirty="0" smtClean="0"/>
              <a:t>. </a:t>
            </a:r>
          </a:p>
          <a:p>
            <a:pPr indent="0" eaLnBrk="1" hangingPunct="1">
              <a:lnSpc>
                <a:spcPct val="100000"/>
              </a:lnSpc>
              <a:spcBef>
                <a:spcPct val="0"/>
              </a:spcBef>
              <a:buFontTx/>
              <a:buNone/>
            </a:pPr>
            <a:r>
              <a:rPr lang="en-GB" sz="1100" noProof="0" dirty="0" smtClean="0"/>
              <a:t>© Service information et presse du </a:t>
            </a:r>
            <a:r>
              <a:rPr lang="en-GB" sz="1100" noProof="0" dirty="0" err="1" smtClean="0"/>
              <a:t>gouvernement</a:t>
            </a:r>
            <a:r>
              <a:rPr lang="en-GB" sz="1100" noProof="0" dirty="0" smtClean="0"/>
              <a:t> luxembourgeois, all rights reserved, April 2016</a:t>
            </a:r>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indent="0" eaLnBrk="1" hangingPunct="1">
              <a:lnSpc>
                <a:spcPct val="100000"/>
              </a:lnSpc>
              <a:spcBef>
                <a:spcPct val="0"/>
              </a:spcBef>
            </a:pPr>
            <a:r>
              <a:rPr lang="en-GB" sz="1100" b="1" u="sng" noProof="0" dirty="0" smtClean="0"/>
              <a:t>Linguistic situation: Languages in the education system</a:t>
            </a:r>
          </a:p>
          <a:p>
            <a:pPr indent="0" eaLnBrk="1" hangingPunct="1">
              <a:lnSpc>
                <a:spcPct val="100000"/>
              </a:lnSpc>
              <a:spcBef>
                <a:spcPct val="0"/>
              </a:spcBef>
            </a:pPr>
            <a:endParaRPr lang="en-GB" sz="1100" u="sng" noProof="0" dirty="0" smtClean="0"/>
          </a:p>
          <a:p>
            <a:pPr indent="0" eaLnBrk="1" hangingPunct="1">
              <a:lnSpc>
                <a:spcPct val="100000"/>
              </a:lnSpc>
              <a:spcBef>
                <a:spcPct val="0"/>
              </a:spcBef>
              <a:buFont typeface="Calibri" pitchFamily="34" charset="0"/>
              <a:buNone/>
            </a:pPr>
            <a:r>
              <a:rPr lang="en-GB" sz="1100" noProof="0" dirty="0" smtClean="0"/>
              <a:t>- The public education system places </a:t>
            </a:r>
            <a:r>
              <a:rPr lang="en-GB" sz="1100" b="1" noProof="0" dirty="0" smtClean="0"/>
              <a:t>great emphasis on the learning of languages. </a:t>
            </a:r>
            <a:r>
              <a:rPr lang="en-GB" sz="1100" noProof="0" dirty="0" smtClean="0"/>
              <a:t>The compulsory languages that are taught are Luxembourgish, German, French and English. German is the language of literacy at school. </a:t>
            </a:r>
          </a:p>
          <a:p>
            <a:pPr indent="0" eaLnBrk="1" hangingPunct="1">
              <a:lnSpc>
                <a:spcPct val="100000"/>
              </a:lnSpc>
              <a:spcBef>
                <a:spcPct val="0"/>
              </a:spcBef>
              <a:buFont typeface="Calibri" pitchFamily="34" charset="0"/>
              <a:buNone/>
            </a:pPr>
            <a:endParaRPr lang="en-GB" sz="1100" noProof="0" dirty="0" smtClean="0"/>
          </a:p>
          <a:p>
            <a:pPr indent="0" eaLnBrk="1" hangingPunct="1">
              <a:lnSpc>
                <a:spcPct val="100000"/>
              </a:lnSpc>
              <a:spcBef>
                <a:spcPct val="0"/>
              </a:spcBef>
              <a:buFont typeface="Calibri" pitchFamily="34" charset="0"/>
              <a:buNone/>
            </a:pPr>
            <a:r>
              <a:rPr lang="en-GB" sz="1100" noProof="0" dirty="0" smtClean="0"/>
              <a:t>- There is a </a:t>
            </a:r>
            <a:r>
              <a:rPr lang="en-GB" sz="1100" b="1" noProof="0" dirty="0" smtClean="0"/>
              <a:t>broad range of European and international schools </a:t>
            </a:r>
            <a:r>
              <a:rPr lang="en-GB" sz="1100" noProof="0" dirty="0" smtClean="0"/>
              <a:t>for children of foreign residents. </a:t>
            </a:r>
          </a:p>
          <a:p>
            <a:pPr indent="0" eaLnBrk="1" hangingPunct="1">
              <a:lnSpc>
                <a:spcPct val="100000"/>
              </a:lnSpc>
              <a:spcBef>
                <a:spcPct val="0"/>
              </a:spcBef>
              <a:buFont typeface="Calibri" pitchFamily="34" charset="0"/>
              <a:buNone/>
            </a:pPr>
            <a:endParaRPr lang="en-GB" sz="1100" noProof="0" dirty="0" smtClean="0"/>
          </a:p>
          <a:p>
            <a:pPr indent="0" eaLnBrk="1" hangingPunct="1">
              <a:lnSpc>
                <a:spcPct val="100000"/>
              </a:lnSpc>
              <a:spcBef>
                <a:spcPct val="0"/>
              </a:spcBef>
              <a:buFont typeface="Calibri" pitchFamily="34" charset="0"/>
              <a:buNone/>
            </a:pPr>
            <a:r>
              <a:rPr lang="en-GB" sz="1100" noProof="0" dirty="0" smtClean="0"/>
              <a:t>- Certain public and private establishments provide classes in preparation for the </a:t>
            </a:r>
            <a:r>
              <a:rPr lang="en-GB" sz="1100" b="1" noProof="0" dirty="0" smtClean="0"/>
              <a:t>International Baccalaureate </a:t>
            </a:r>
            <a:r>
              <a:rPr lang="en-GB" sz="1100" noProof="0" dirty="0" smtClean="0"/>
              <a:t>in French or English. </a:t>
            </a:r>
          </a:p>
          <a:p>
            <a:pPr indent="0" eaLnBrk="1" hangingPunct="1">
              <a:lnSpc>
                <a:spcPct val="100000"/>
              </a:lnSpc>
              <a:spcBef>
                <a:spcPct val="0"/>
              </a:spcBef>
              <a:buFont typeface="Calibri" pitchFamily="34" charset="0"/>
              <a:buChar char="⁻"/>
            </a:pPr>
            <a:endParaRPr lang="en-GB" sz="1100" noProof="0" dirty="0" smtClean="0"/>
          </a:p>
          <a:p>
            <a:pPr indent="0" eaLnBrk="1" hangingPunct="1">
              <a:lnSpc>
                <a:spcPct val="100000"/>
              </a:lnSpc>
              <a:spcBef>
                <a:spcPct val="0"/>
              </a:spcBef>
              <a:buFontTx/>
              <a:buChar char="-"/>
            </a:pPr>
            <a:r>
              <a:rPr lang="en-GB" sz="1100" noProof="0" dirty="0" smtClean="0"/>
              <a:t> Since</a:t>
            </a:r>
            <a:r>
              <a:rPr lang="en-GB" sz="1100" baseline="0" noProof="0" dirty="0" smtClean="0"/>
              <a:t> </a:t>
            </a:r>
            <a:r>
              <a:rPr lang="en-GB" sz="1100" noProof="0" dirty="0" smtClean="0"/>
              <a:t>the 2013/2014 school year, the Lycée classique d’Echternach has</a:t>
            </a:r>
            <a:r>
              <a:rPr lang="en-GB" sz="1100" baseline="0" noProof="0" dirty="0" smtClean="0"/>
              <a:t> been </a:t>
            </a:r>
            <a:r>
              <a:rPr lang="en-GB" sz="1100" noProof="0" dirty="0" smtClean="0"/>
              <a:t>offering a </a:t>
            </a:r>
            <a:r>
              <a:rPr lang="en-GB" sz="1100" b="1" noProof="0" dirty="0" smtClean="0"/>
              <a:t>preparatory class for the entrance</a:t>
            </a:r>
            <a:r>
              <a:rPr lang="en-GB" sz="1100" b="1" baseline="0" noProof="0" dirty="0" smtClean="0"/>
              <a:t> examinations to the </a:t>
            </a:r>
            <a:r>
              <a:rPr lang="en-GB" sz="1100" b="1" noProof="0" dirty="0" smtClean="0"/>
              <a:t>French ‘</a:t>
            </a:r>
            <a:r>
              <a:rPr lang="en-GB" sz="1100" b="1" i="0" noProof="0" dirty="0" smtClean="0"/>
              <a:t>grandes écoles’, higher education establishments with a focus on business and management.</a:t>
            </a:r>
          </a:p>
          <a:p>
            <a:pPr indent="0" eaLnBrk="1" hangingPunct="1">
              <a:lnSpc>
                <a:spcPct val="100000"/>
              </a:lnSpc>
              <a:spcBef>
                <a:spcPct val="0"/>
              </a:spcBef>
              <a:buFontTx/>
              <a:buNone/>
            </a:pPr>
            <a:endParaRPr lang="en-GB" sz="1100" noProof="0" dirty="0" smtClean="0"/>
          </a:p>
          <a:p>
            <a:pPr indent="0" eaLnBrk="1" hangingPunct="1">
              <a:lnSpc>
                <a:spcPct val="100000"/>
              </a:lnSpc>
              <a:spcBef>
                <a:spcPct val="0"/>
              </a:spcBef>
              <a:buFontTx/>
              <a:buNone/>
            </a:pPr>
            <a:r>
              <a:rPr lang="en-GB" sz="1100" noProof="0" dirty="0" smtClean="0"/>
              <a:t>-</a:t>
            </a:r>
            <a:r>
              <a:rPr lang="en-GB" sz="1100" b="0" noProof="0" dirty="0" smtClean="0"/>
              <a:t> The </a:t>
            </a:r>
            <a:r>
              <a:rPr lang="en-GB" sz="1100" b="1" noProof="0" dirty="0" smtClean="0"/>
              <a:t>University of Luxembourg,</a:t>
            </a:r>
            <a:r>
              <a:rPr lang="en-GB" sz="1100" noProof="0" dirty="0" smtClean="0"/>
              <a:t> with a focus on education</a:t>
            </a:r>
            <a:r>
              <a:rPr lang="en-GB" sz="1100" baseline="0" noProof="0" dirty="0" smtClean="0"/>
              <a:t> and research, is a strong proponent of multilingualism.</a:t>
            </a:r>
            <a:endParaRPr lang="en-GB" sz="1100" noProof="0" dirty="0" smtClean="0"/>
          </a:p>
          <a:p>
            <a:pPr indent="0" eaLnBrk="1" hangingPunct="1">
              <a:lnSpc>
                <a:spcPct val="100000"/>
              </a:lnSpc>
              <a:spcBef>
                <a:spcPct val="0"/>
              </a:spcBef>
            </a:pPr>
            <a:r>
              <a:rPr lang="en-GB" sz="1100" noProof="0" dirty="0" smtClean="0"/>
              <a:t/>
            </a:r>
            <a:br>
              <a:rPr lang="en-GB" sz="1100" noProof="0" dirty="0" smtClean="0"/>
            </a:br>
            <a:r>
              <a:rPr lang="en-GB" sz="1100" b="1" noProof="0" dirty="0" smtClean="0"/>
              <a:t>FOR MORE INFORMATION</a:t>
            </a:r>
          </a:p>
          <a:p>
            <a:pPr indent="0" eaLnBrk="1" hangingPunct="1">
              <a:lnSpc>
                <a:spcPct val="100000"/>
              </a:lnSpc>
              <a:buFont typeface="Arial" pitchFamily="34" charset="0"/>
              <a:buChar char="•"/>
            </a:pPr>
            <a:r>
              <a:rPr lang="en-GB" sz="1100" noProof="0" dirty="0" smtClean="0"/>
              <a:t> www.luxembourg.lu: http://www.luxembourg.public.lu/en/etudier/systeme-educatif-luxembourgeois/enseignement-langues/index.html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100" noProof="0" dirty="0" smtClean="0"/>
              <a:t> www.men.lu: </a:t>
            </a:r>
            <a:r>
              <a:rPr lang="lb-LU" sz="1100" dirty="0" smtClean="0"/>
              <a:t>http://www.men.public.lu/fr/themes-transversaux/langues-ecole-luxembourgeoise/index.html</a:t>
            </a:r>
            <a:r>
              <a:rPr lang="lb-LU" sz="1100" baseline="0" dirty="0" smtClean="0"/>
              <a:t> </a:t>
            </a:r>
            <a:r>
              <a:rPr lang="en-GB" sz="1100" noProof="0" dirty="0" smtClean="0"/>
              <a:t>(in French)</a:t>
            </a:r>
          </a:p>
          <a:p>
            <a:pPr indent="0" eaLnBrk="1" hangingPunct="1">
              <a:lnSpc>
                <a:spcPct val="100000"/>
              </a:lnSpc>
              <a:buFont typeface="Arial" pitchFamily="34" charset="0"/>
              <a:buChar char="•"/>
            </a:pPr>
            <a:r>
              <a:rPr lang="en-GB" sz="1100" i="1" noProof="0" dirty="0" smtClean="0">
                <a:cs typeface="Arial" charset="0"/>
              </a:rPr>
              <a:t> Everything</a:t>
            </a:r>
            <a:r>
              <a:rPr lang="en-GB" sz="1100" i="1" baseline="0" noProof="0" dirty="0" smtClean="0">
                <a:cs typeface="Arial" charset="0"/>
              </a:rPr>
              <a:t> you need to know about the Grand Duchy of Luxembourg</a:t>
            </a:r>
            <a:r>
              <a:rPr lang="en-GB" sz="1100" i="1" noProof="0" dirty="0" smtClean="0">
                <a:cs typeface="Arial" charset="0"/>
              </a:rPr>
              <a:t>: </a:t>
            </a:r>
            <a:r>
              <a:rPr lang="en-GB" sz="1100" noProof="0" dirty="0" smtClean="0">
                <a:cs typeface="Arial" charset="0"/>
              </a:rPr>
              <a:t>http://www.luxembourg.public.lu/en/publications/c/tout-savoir/index.html</a:t>
            </a:r>
            <a:endParaRPr lang="en-GB" sz="1100" noProof="0" dirty="0" smtClean="0"/>
          </a:p>
          <a:p>
            <a:pPr eaLnBrk="1" hangingPunct="1">
              <a:lnSpc>
                <a:spcPct val="90000"/>
              </a:lnSpc>
              <a:spcBef>
                <a:spcPct val="0"/>
              </a:spcBef>
            </a:pPr>
            <a:endParaRPr lang="en-GB" sz="1200"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eaLnBrk="1" hangingPunct="1">
              <a:lnSpc>
                <a:spcPct val="100000"/>
              </a:lnSpc>
              <a:spcBef>
                <a:spcPct val="0"/>
              </a:spcBef>
            </a:pPr>
            <a:r>
              <a:rPr lang="en-GB" sz="1200" b="1" u="sng" noProof="0" dirty="0" smtClean="0"/>
              <a:t>National symbols</a:t>
            </a:r>
          </a:p>
          <a:p>
            <a:pPr eaLnBrk="1" hangingPunct="1">
              <a:lnSpc>
                <a:spcPct val="100000"/>
              </a:lnSpc>
              <a:spcBef>
                <a:spcPct val="0"/>
              </a:spcBef>
            </a:pPr>
            <a:endParaRPr lang="en-GB" sz="1200" noProof="0" dirty="0" smtClean="0"/>
          </a:p>
          <a:p>
            <a:pPr eaLnBrk="1" hangingPunct="1">
              <a:lnSpc>
                <a:spcPct val="100000"/>
              </a:lnSpc>
              <a:spcBef>
                <a:spcPct val="0"/>
              </a:spcBef>
              <a:buFont typeface="Arial" pitchFamily="34" charset="0"/>
              <a:buNone/>
            </a:pPr>
            <a:r>
              <a:rPr lang="en-GB" sz="1200" noProof="0" dirty="0" smtClean="0"/>
              <a:t>The symbols of the state represent and symbolise the identity of the people, their sovereignty, but also their desire to ‘live together’.</a:t>
            </a:r>
            <a:br>
              <a:rPr lang="en-GB" sz="1200" noProof="0" dirty="0" smtClean="0"/>
            </a:br>
            <a:r>
              <a:rPr lang="en-GB" sz="1200" noProof="0" dirty="0" smtClean="0"/>
              <a:t/>
            </a:r>
            <a:br>
              <a:rPr lang="en-GB" sz="1200" noProof="0" dirty="0" smtClean="0"/>
            </a:br>
            <a:r>
              <a:rPr lang="en-GB" sz="1200" noProof="0" dirty="0" smtClean="0"/>
              <a:t>- National flag</a:t>
            </a:r>
            <a:br>
              <a:rPr lang="en-GB" sz="1200" noProof="0" dirty="0" smtClean="0"/>
            </a:br>
            <a:r>
              <a:rPr lang="en-GB" sz="1200" noProof="0" dirty="0" smtClean="0"/>
              <a:t>- National anthem</a:t>
            </a:r>
            <a:br>
              <a:rPr lang="en-GB" sz="1200" noProof="0" dirty="0" smtClean="0"/>
            </a:br>
            <a:r>
              <a:rPr lang="en-GB" sz="1200" noProof="0" dirty="0" smtClean="0"/>
              <a:t>- Anthem of the grand-ducal house</a:t>
            </a:r>
            <a:br>
              <a:rPr lang="en-GB" sz="1200" noProof="0" dirty="0" smtClean="0"/>
            </a:br>
            <a:r>
              <a:rPr lang="en-GB" sz="1200" noProof="0" dirty="0" smtClean="0"/>
              <a:t>- National day</a:t>
            </a:r>
            <a:br>
              <a:rPr lang="en-GB" sz="1200" noProof="0" dirty="0" smtClean="0"/>
            </a:br>
            <a:r>
              <a:rPr lang="en-GB" sz="1200" noProof="0" dirty="0" smtClean="0"/>
              <a:t>- Coat of arms</a:t>
            </a:r>
            <a:br>
              <a:rPr lang="en-GB" sz="1200" noProof="0" dirty="0" smtClean="0"/>
            </a:br>
            <a:r>
              <a:rPr lang="en-GB" sz="1200" noProof="0" dirty="0" smtClean="0"/>
              <a:t/>
            </a:r>
            <a:br>
              <a:rPr lang="en-GB" sz="1200" noProof="0" dirty="0" smtClean="0"/>
            </a:br>
            <a:r>
              <a:rPr lang="en-GB" sz="1200" b="1" noProof="0" dirty="0" smtClean="0"/>
              <a:t>FOR MORE INFORMATION</a:t>
            </a:r>
          </a:p>
          <a:p>
            <a:pPr eaLnBrk="1" hangingPunct="1">
              <a:lnSpc>
                <a:spcPct val="100000"/>
              </a:lnSpc>
              <a:buFont typeface="Arial" pitchFamily="34" charset="0"/>
              <a:buChar char="•"/>
            </a:pPr>
            <a:r>
              <a:rPr lang="en-GB" sz="1200" noProof="0" dirty="0" smtClean="0"/>
              <a:t> www.luxembourg.lu: http://www.luxembourg.public.lu/en/le-grand-duche-se-presente/symboles-nationaux/index.html</a:t>
            </a:r>
          </a:p>
          <a:p>
            <a:pPr eaLnBrk="1" hangingPunct="1">
              <a:lnSpc>
                <a:spcPct val="100000"/>
              </a:lnSpc>
              <a:buFont typeface="Arial" pitchFamily="34" charset="0"/>
              <a:buChar char="•"/>
            </a:pPr>
            <a:r>
              <a:rPr lang="en-GB" sz="1200" i="1" noProof="0" dirty="0" smtClean="0"/>
              <a:t> About... Symbols</a:t>
            </a:r>
            <a:r>
              <a:rPr lang="en-GB" sz="1200" i="1" baseline="0" noProof="0" dirty="0" smtClean="0"/>
              <a:t> of the state and of the</a:t>
            </a:r>
            <a:r>
              <a:rPr lang="en-GB" sz="1200" i="1" noProof="0" dirty="0" smtClean="0"/>
              <a:t> nation: </a:t>
            </a:r>
            <a:r>
              <a:rPr lang="en-GB" sz="1200" noProof="0" dirty="0" smtClean="0"/>
              <a:t>http://www.luxembourg.public.lu/en/publications/d/ap-symboles/index.html</a:t>
            </a:r>
          </a:p>
          <a:p>
            <a:pPr eaLnBrk="1" hangingPunct="1">
              <a:lnSpc>
                <a:spcPct val="100000"/>
              </a:lnSpc>
              <a:buFont typeface="Arial" pitchFamily="34" charset="0"/>
              <a:buChar char="•"/>
              <a:defRPr/>
            </a:pPr>
            <a:r>
              <a:rPr lang="en-GB" sz="1200" i="1" noProof="0" dirty="0" smtClean="0">
                <a:cs typeface="Arial" charset="0"/>
              </a:rPr>
              <a:t> Everything</a:t>
            </a:r>
            <a:r>
              <a:rPr lang="en-GB" sz="1200" i="1" baseline="0" noProof="0" dirty="0" smtClean="0">
                <a:cs typeface="Arial" charset="0"/>
              </a:rPr>
              <a:t> you need to know about the Grand Duchy of Luxembourg</a:t>
            </a:r>
            <a:r>
              <a:rPr lang="en-GB" sz="1200" i="1" noProof="0" dirty="0" smtClean="0">
                <a:cs typeface="Arial" charset="0"/>
              </a:rPr>
              <a:t>: </a:t>
            </a:r>
            <a:r>
              <a:rPr lang="en-GB" sz="1200" noProof="0" dirty="0" smtClean="0">
                <a:cs typeface="Arial" charset="0"/>
              </a:rPr>
              <a:t>http://www.luxembourg.public.lu/en/publications/c/tout-savoir/index.html</a:t>
            </a:r>
            <a:endParaRPr lang="en-GB"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indent="0" eaLnBrk="1" hangingPunct="1">
              <a:lnSpc>
                <a:spcPct val="100000"/>
              </a:lnSpc>
              <a:spcBef>
                <a:spcPct val="0"/>
              </a:spcBef>
            </a:pPr>
            <a:r>
              <a:rPr lang="en-GB" sz="1200" b="1" u="sng" noProof="0" dirty="0" smtClean="0"/>
              <a:t>National symbols: National flag</a:t>
            </a:r>
          </a:p>
          <a:p>
            <a:pPr indent="0" eaLnBrk="1" hangingPunct="1">
              <a:lnSpc>
                <a:spcPct val="100000"/>
              </a:lnSpc>
              <a:spcBef>
                <a:spcPct val="0"/>
              </a:spcBef>
            </a:pPr>
            <a:endParaRPr lang="en-GB" sz="1200" b="1" noProof="0" dirty="0" smtClean="0"/>
          </a:p>
          <a:p>
            <a:pPr indent="0" eaLnBrk="1" hangingPunct="1">
              <a:lnSpc>
                <a:spcPct val="100000"/>
              </a:lnSpc>
              <a:spcBef>
                <a:spcPct val="0"/>
              </a:spcBef>
            </a:pPr>
            <a:r>
              <a:rPr lang="en-GB" sz="1200" b="1" noProof="0" dirty="0" smtClean="0"/>
              <a:t>The national flag </a:t>
            </a:r>
            <a:r>
              <a:rPr lang="en-GB" sz="1200" noProof="0" dirty="0" smtClean="0"/>
              <a:t>is made up of three horizontal bands of red, white and blue. While the Luxembourg flag bears a close resemblance to the flag of the Netherlands, the latter features a distinctive cobalt blue band, while the blue of the Luxembourg flag is a sky blue.</a:t>
            </a:r>
            <a:br>
              <a:rPr lang="en-GB" sz="1200" noProof="0" dirty="0" smtClean="0"/>
            </a:br>
            <a:r>
              <a:rPr lang="en-GB" sz="1200" noProof="0" dirty="0" smtClean="0"/>
              <a:t/>
            </a:r>
            <a:br>
              <a:rPr lang="en-GB" sz="1200" noProof="0" dirty="0" smtClean="0"/>
            </a:br>
            <a:r>
              <a:rPr lang="en-GB" sz="1200" noProof="0" dirty="0" smtClean="0"/>
              <a:t>Like the coat of arms, the Luxembourg flag is protected by the law of 23 June 1972 on national emblems.</a:t>
            </a:r>
            <a:br>
              <a:rPr lang="en-GB" sz="1200" noProof="0" dirty="0" smtClean="0"/>
            </a:br>
            <a:r>
              <a:rPr lang="en-GB" sz="1200" noProof="0" dirty="0" smtClean="0"/>
              <a:t/>
            </a:r>
            <a:br>
              <a:rPr lang="en-GB" sz="1200" noProof="0" dirty="0" smtClean="0"/>
            </a:br>
            <a:r>
              <a:rPr lang="en-GB" sz="1200" i="1" kern="1200" noProof="0" dirty="0" smtClean="0">
                <a:solidFill>
                  <a:schemeClr val="tx1"/>
                </a:solidFill>
                <a:latin typeface="Arial" pitchFamily="34" charset="0"/>
                <a:ea typeface="+mn-ea"/>
                <a:cs typeface="+mn-cs"/>
              </a:rPr>
              <a:t>Image: on the right, the statue of the </a:t>
            </a:r>
            <a:r>
              <a:rPr lang="en-GB" sz="1200" i="0" kern="1200" noProof="0" dirty="0" smtClean="0">
                <a:solidFill>
                  <a:schemeClr val="tx1"/>
                </a:solidFill>
                <a:latin typeface="Arial" pitchFamily="34" charset="0"/>
                <a:ea typeface="+mn-ea"/>
                <a:cs typeface="+mn-cs"/>
              </a:rPr>
              <a:t>Gëlle Fra </a:t>
            </a:r>
            <a:r>
              <a:rPr lang="en-GB" sz="1200" i="1" kern="1200" noProof="0" dirty="0" smtClean="0">
                <a:solidFill>
                  <a:schemeClr val="tx1"/>
                </a:solidFill>
                <a:latin typeface="Arial" pitchFamily="34" charset="0"/>
                <a:ea typeface="+mn-ea"/>
                <a:cs typeface="+mn-cs"/>
              </a:rPr>
              <a:t>(Golden Lady) with the Luxembourg flag in the foreground</a:t>
            </a:r>
            <a:r>
              <a:rPr lang="en-GB" sz="1200" i="0" kern="1200" baseline="0" noProof="0" dirty="0" smtClean="0">
                <a:solidFill>
                  <a:schemeClr val="tx1"/>
                </a:solidFill>
                <a:latin typeface="Arial" pitchFamily="34" charset="0"/>
                <a:ea typeface="+mn-ea"/>
                <a:cs typeface="+mn-cs"/>
              </a:rPr>
              <a:t> </a:t>
            </a:r>
            <a:br>
              <a:rPr lang="en-GB" sz="1200" i="0" kern="1200" baseline="0" noProof="0" dirty="0" smtClean="0">
                <a:solidFill>
                  <a:schemeClr val="tx1"/>
                </a:solidFill>
                <a:latin typeface="Arial" pitchFamily="34" charset="0"/>
                <a:ea typeface="+mn-ea"/>
                <a:cs typeface="+mn-cs"/>
              </a:rPr>
            </a:br>
            <a:r>
              <a:rPr lang="en-GB" i="1" noProof="0" dirty="0" smtClean="0"/>
              <a:t>©</a:t>
            </a:r>
            <a:r>
              <a:rPr lang="en-GB" sz="1200" i="0" kern="1200" noProof="0" dirty="0" smtClean="0">
                <a:solidFill>
                  <a:schemeClr val="tx1"/>
                </a:solidFill>
                <a:latin typeface="Arial" pitchFamily="34" charset="0"/>
                <a:ea typeface="+mn-ea"/>
                <a:cs typeface="+mn-cs"/>
              </a:rPr>
              <a:t> </a:t>
            </a:r>
            <a:r>
              <a:rPr lang="en-GB" sz="1200" i="1" kern="1200" noProof="0" dirty="0" smtClean="0">
                <a:solidFill>
                  <a:schemeClr val="tx1"/>
                </a:solidFill>
                <a:latin typeface="Arial" pitchFamily="34" charset="0"/>
                <a:ea typeface="+mn-ea"/>
                <a:cs typeface="+mn-cs"/>
              </a:rPr>
              <a:t>SIP/Christian Aschman</a:t>
            </a:r>
            <a:endParaRPr lang="en-GB" sz="1200" noProof="0" dirty="0" smtClean="0"/>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b="1" noProof="0" dirty="0" smtClean="0"/>
              <a:t>FOR MORE INFORMATION</a:t>
            </a:r>
          </a:p>
          <a:p>
            <a:pPr indent="0" eaLnBrk="1" hangingPunct="1">
              <a:lnSpc>
                <a:spcPct val="100000"/>
              </a:lnSpc>
              <a:buFont typeface="Arial" pitchFamily="34" charset="0"/>
              <a:buChar char="•"/>
            </a:pPr>
            <a:r>
              <a:rPr lang="en-GB" sz="1200" noProof="0" dirty="0" smtClean="0"/>
              <a:t> www.luxembourg.lu: http://www.luxembourg.public.lu/en/le-grand-duche-se-presente/symboles-nationaux/index.html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200" i="1" noProof="0" dirty="0" smtClean="0"/>
              <a:t> About... Symbols</a:t>
            </a:r>
            <a:r>
              <a:rPr lang="en-GB" sz="1200" i="1" baseline="0" noProof="0" dirty="0" smtClean="0"/>
              <a:t> of the state and of the</a:t>
            </a:r>
            <a:r>
              <a:rPr lang="en-GB" sz="1200" i="1" noProof="0" dirty="0" smtClean="0"/>
              <a:t> nation: </a:t>
            </a:r>
            <a:r>
              <a:rPr lang="en-GB" sz="1200" noProof="0" dirty="0" smtClean="0"/>
              <a:t>http://www.luxembourg.public.lu/en/publications/d/ap-symboles/index.html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200" i="1" noProof="0" dirty="0" smtClean="0">
                <a:cs typeface="Arial" charset="0"/>
              </a:rPr>
              <a:t> Everything</a:t>
            </a:r>
            <a:r>
              <a:rPr lang="en-GB" sz="1200" i="1" baseline="0" noProof="0" dirty="0" smtClean="0">
                <a:cs typeface="Arial" charset="0"/>
              </a:rPr>
              <a:t> you need to know about the Grand Duchy of Luxembourg</a:t>
            </a:r>
            <a:r>
              <a:rPr lang="en-GB" sz="1200" i="1" noProof="0" dirty="0" smtClean="0">
                <a:cs typeface="Arial" charset="0"/>
              </a:rPr>
              <a:t>: </a:t>
            </a:r>
            <a:r>
              <a:rPr lang="en-GB" sz="1200" noProof="0" dirty="0" smtClean="0">
                <a:cs typeface="Arial" charset="0"/>
              </a:rPr>
              <a:t>http://www.luxembourg.public.lu/en/publications/c/tout-savoir/index.html</a:t>
            </a:r>
            <a:endParaRPr lang="en-GB" sz="1200" i="0" noProof="0" dirty="0" smtClean="0"/>
          </a:p>
          <a:p>
            <a:pPr indent="0" eaLnBrk="1" hangingPunct="1">
              <a:lnSpc>
                <a:spcPct val="100000"/>
              </a:lnSpc>
              <a:buFont typeface="Arial" pitchFamily="34" charset="0"/>
              <a:buNone/>
            </a:pPr>
            <a:endParaRPr lang="en-GB" sz="1200" noProof="0" dirty="0" smtClean="0"/>
          </a:p>
          <a:p>
            <a:pPr indent="0">
              <a:lnSpc>
                <a:spcPct val="100000"/>
              </a:lnSpc>
            </a:pPr>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10000"/>
          </a:bodyPr>
          <a:lstStyle/>
          <a:p>
            <a:pPr indent="0" eaLnBrk="1" hangingPunct="1">
              <a:lnSpc>
                <a:spcPct val="100000"/>
              </a:lnSpc>
              <a:spcBef>
                <a:spcPts val="0"/>
              </a:spcBef>
            </a:pPr>
            <a:r>
              <a:rPr lang="en-GB" sz="1300" b="1" u="sng" noProof="0" dirty="0" smtClean="0"/>
              <a:t>National symbols: National anthem</a:t>
            </a:r>
          </a:p>
          <a:p>
            <a:pPr indent="0" eaLnBrk="1" hangingPunct="1">
              <a:lnSpc>
                <a:spcPct val="100000"/>
              </a:lnSpc>
              <a:spcBef>
                <a:spcPts val="0"/>
              </a:spcBef>
            </a:pPr>
            <a:endParaRPr lang="en-GB" sz="1300" b="1" noProof="0" dirty="0" smtClean="0"/>
          </a:p>
          <a:p>
            <a:pPr indent="0" eaLnBrk="1" hangingPunct="1">
              <a:lnSpc>
                <a:spcPct val="100000"/>
              </a:lnSpc>
              <a:spcBef>
                <a:spcPts val="0"/>
              </a:spcBef>
            </a:pPr>
            <a:r>
              <a:rPr lang="en-GB" sz="1300" b="1" noProof="0" dirty="0" smtClean="0"/>
              <a:t>The national anthem, </a:t>
            </a:r>
            <a:r>
              <a:rPr lang="en-GB" sz="1300" b="0" noProof="0" dirty="0" smtClean="0"/>
              <a:t>legally </a:t>
            </a:r>
            <a:r>
              <a:rPr lang="en-GB" sz="1300" noProof="0" dirty="0" smtClean="0"/>
              <a:t>protected since 1993, consists of the first and last verse of the song </a:t>
            </a:r>
            <a:r>
              <a:rPr lang="en-GB" sz="1300" i="1" noProof="0" dirty="0" smtClean="0"/>
              <a:t>Ons Heemecht</a:t>
            </a:r>
            <a:r>
              <a:rPr lang="en-GB" sz="1300" noProof="0" dirty="0" smtClean="0"/>
              <a:t> (Our Homeland) of 1859, a poem in Luxembourgish by </a:t>
            </a:r>
            <a:r>
              <a:rPr lang="en-GB" sz="1300" b="1" noProof="0" dirty="0" smtClean="0"/>
              <a:t>Michel Lentz </a:t>
            </a:r>
            <a:r>
              <a:rPr lang="en-GB" sz="1300" noProof="0" dirty="0" smtClean="0"/>
              <a:t>that was set to music by </a:t>
            </a:r>
            <a:r>
              <a:rPr lang="en-GB" sz="1300" b="1" noProof="0" dirty="0" smtClean="0"/>
              <a:t>Jean-Antoine Zinnen</a:t>
            </a:r>
            <a:r>
              <a:rPr lang="en-GB" sz="1300" b="1" i="0" noProof="0" dirty="0" smtClean="0"/>
              <a:t>.</a:t>
            </a:r>
            <a:r>
              <a:rPr lang="en-GB" sz="1300" noProof="0" dirty="0" smtClean="0"/>
              <a:t> Performed for the first time in public during a grand ceremony in Ettelbruck in 1864, the national anthem expresses the great joy felt by the country, which had finally achieved independence and delighted in its peace and prosperity. In 2014, Luxembourg celebrated</a:t>
            </a:r>
            <a:r>
              <a:rPr lang="en-GB" sz="1300" baseline="0" noProof="0" dirty="0" smtClean="0"/>
              <a:t> the 150th anniversary of the first performance of the national anthem in Ettelbruck.</a:t>
            </a:r>
            <a:endParaRPr lang="en-GB" sz="1300" noProof="0" dirty="0" smtClean="0"/>
          </a:p>
          <a:p>
            <a:pPr indent="0" eaLnBrk="1" hangingPunct="1">
              <a:lnSpc>
                <a:spcPct val="100000"/>
              </a:lnSpc>
              <a:spcBef>
                <a:spcPts val="0"/>
              </a:spcBef>
            </a:pPr>
            <a:endParaRPr lang="en-GB" sz="1300" noProof="0" dirty="0" smtClean="0"/>
          </a:p>
          <a:p>
            <a:pPr indent="0">
              <a:lnSpc>
                <a:spcPct val="100000"/>
              </a:lnSpc>
              <a:spcBef>
                <a:spcPts val="0"/>
              </a:spcBef>
            </a:pPr>
            <a:r>
              <a:rPr lang="en-GB" sz="1300" noProof="0" dirty="0" smtClean="0"/>
              <a:t>Only the government has the right to translate the national anthem in other</a:t>
            </a:r>
            <a:r>
              <a:rPr lang="en-GB" sz="1300" baseline="0" noProof="0" dirty="0" smtClean="0"/>
              <a:t> languages</a:t>
            </a:r>
            <a:r>
              <a:rPr lang="en-GB" sz="1300" noProof="0" dirty="0" smtClean="0"/>
              <a:t>. Official translations</a:t>
            </a:r>
            <a:r>
              <a:rPr lang="en-GB" sz="1300" baseline="0" noProof="0" dirty="0" smtClean="0"/>
              <a:t> </a:t>
            </a:r>
            <a:r>
              <a:rPr lang="en-GB" sz="1300" noProof="0" dirty="0" smtClean="0"/>
              <a:t>are available online: </a:t>
            </a:r>
            <a:br>
              <a:rPr lang="en-GB" sz="1300" noProof="0" dirty="0" smtClean="0"/>
            </a:br>
            <a:r>
              <a:rPr lang="en-GB" sz="1300" u="none" noProof="0" dirty="0" smtClean="0"/>
              <a:t>http://www.luxembourg.public.lu/en/le-grand-duche-se-presente/symboles-nationaux/hymne/index.html</a:t>
            </a:r>
          </a:p>
          <a:p>
            <a:pPr indent="0">
              <a:lnSpc>
                <a:spcPct val="100000"/>
              </a:lnSpc>
              <a:spcBef>
                <a:spcPts val="0"/>
              </a:spcBef>
            </a:pPr>
            <a:endParaRPr lang="en-GB" sz="1300" noProof="0" dirty="0" smtClean="0"/>
          </a:p>
          <a:p>
            <a:pPr indent="0" eaLnBrk="1" hangingPunct="1">
              <a:lnSpc>
                <a:spcPct val="100000"/>
              </a:lnSpc>
              <a:spcBef>
                <a:spcPts val="0"/>
              </a:spcBef>
            </a:pPr>
            <a:r>
              <a:rPr lang="en-GB" sz="1300" b="1" noProof="0" dirty="0" smtClean="0"/>
              <a:t>FOR MORE INFORMATION</a:t>
            </a:r>
          </a:p>
          <a:p>
            <a:pPr indent="0" eaLnBrk="1" hangingPunct="1">
              <a:lnSpc>
                <a:spcPct val="100000"/>
              </a:lnSpc>
              <a:spcBef>
                <a:spcPts val="0"/>
              </a:spcBef>
              <a:buFont typeface="Arial" pitchFamily="34" charset="0"/>
              <a:buChar char="•"/>
              <a:defRPr/>
            </a:pPr>
            <a:r>
              <a:rPr lang="en-GB" sz="1300" noProof="0" dirty="0" smtClean="0"/>
              <a:t> www.luxembourg.lu: http://www.luxembourg.public.lu/en/le-grand-duche-se-presente/symboles-nationaux/index.html</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300" i="1" noProof="0" dirty="0" smtClean="0"/>
              <a:t> About... Symbols</a:t>
            </a:r>
            <a:r>
              <a:rPr lang="en-GB" sz="1300" i="1" baseline="0" noProof="0" dirty="0" smtClean="0"/>
              <a:t> of the state and of the</a:t>
            </a:r>
            <a:r>
              <a:rPr lang="en-GB" sz="1300" i="1" noProof="0" dirty="0" smtClean="0"/>
              <a:t> nation: </a:t>
            </a:r>
            <a:r>
              <a:rPr lang="en-GB" sz="1300" noProof="0" dirty="0" smtClean="0"/>
              <a:t>http://www.luxembourg.public.lu/en/publications/d/ap-symboles/index.html</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300" i="1" noProof="0" dirty="0" smtClean="0">
                <a:cs typeface="Arial" charset="0"/>
              </a:rPr>
              <a:t> Everything</a:t>
            </a:r>
            <a:r>
              <a:rPr lang="en-GB" sz="1300" i="1" baseline="0" noProof="0" dirty="0" smtClean="0">
                <a:cs typeface="Arial" charset="0"/>
              </a:rPr>
              <a:t> you need to know about the Grand Duchy of Luxembourg</a:t>
            </a:r>
            <a:r>
              <a:rPr lang="en-GB" sz="1300" i="1" noProof="0" dirty="0" smtClean="0">
                <a:cs typeface="Arial" charset="0"/>
              </a:rPr>
              <a:t>: </a:t>
            </a:r>
            <a:r>
              <a:rPr lang="en-GB" sz="1300" noProof="0" dirty="0" smtClean="0">
                <a:cs typeface="Arial" charset="0"/>
              </a:rPr>
              <a:t>http://www.luxembourg.public.lu/en/publications/c/tout-savoir/index.html</a:t>
            </a:r>
            <a:endParaRPr lang="en-GB" sz="1300" i="0"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24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indent="0">
              <a:lnSpc>
                <a:spcPct val="100000"/>
              </a:lnSpc>
              <a:spcBef>
                <a:spcPts val="0"/>
              </a:spcBef>
            </a:pPr>
            <a:r>
              <a:rPr lang="en-GB" sz="1200" b="1" u="sng" dirty="0" smtClean="0"/>
              <a:t>National symbols:</a:t>
            </a:r>
            <a:r>
              <a:rPr lang="en-GB" sz="1200" b="1" u="sng" baseline="0" dirty="0" smtClean="0"/>
              <a:t> A</a:t>
            </a:r>
            <a:r>
              <a:rPr lang="en-GB" sz="1200" b="1" u="sng" dirty="0" smtClean="0"/>
              <a:t>nthem of the grand-ducal house</a:t>
            </a:r>
          </a:p>
          <a:p>
            <a:pPr indent="0">
              <a:lnSpc>
                <a:spcPct val="100000"/>
              </a:lnSpc>
              <a:spcBef>
                <a:spcPts val="0"/>
              </a:spcBef>
            </a:pPr>
            <a:endParaRPr lang="en-GB" sz="1200" dirty="0" smtClean="0"/>
          </a:p>
          <a:p>
            <a:pPr indent="0">
              <a:lnSpc>
                <a:spcPct val="100000"/>
              </a:lnSpc>
              <a:spcBef>
                <a:spcPts val="0"/>
              </a:spcBef>
            </a:pPr>
            <a:r>
              <a:rPr lang="en-GB" sz="1200" i="1" dirty="0" smtClean="0"/>
              <a:t>De Wilhelmus </a:t>
            </a:r>
            <a:r>
              <a:rPr lang="en-GB" sz="1200" dirty="0" smtClean="0"/>
              <a:t>is the anthem of the grand-ducal house. </a:t>
            </a:r>
            <a:br>
              <a:rPr lang="en-GB" sz="1200" dirty="0" smtClean="0"/>
            </a:br>
            <a:r>
              <a:rPr lang="en-GB" sz="1200" dirty="0" smtClean="0"/>
              <a:t/>
            </a:r>
            <a:br>
              <a:rPr lang="en-GB" sz="1200" dirty="0" smtClean="0"/>
            </a:br>
            <a:r>
              <a:rPr lang="en-GB" sz="1200" dirty="0" smtClean="0"/>
              <a:t>It is struck up whenever a member of the grand-ducal family arrives at or leaves an official ceremony.</a:t>
            </a:r>
            <a:br>
              <a:rPr lang="en-GB" sz="1200" dirty="0" smtClean="0"/>
            </a:br>
            <a:r>
              <a:rPr lang="en-GB" sz="1200" dirty="0" smtClean="0"/>
              <a:t/>
            </a:r>
            <a:br>
              <a:rPr lang="en-GB" sz="1200" dirty="0" smtClean="0"/>
            </a:br>
            <a:r>
              <a:rPr lang="en-GB" sz="1200" dirty="0" smtClean="0"/>
              <a:t>It was inspired by a trumpet call or cavalry fanfare, the first written</a:t>
            </a:r>
            <a:r>
              <a:rPr lang="en-GB" sz="1200" baseline="0" dirty="0" smtClean="0"/>
              <a:t> </a:t>
            </a:r>
            <a:r>
              <a:rPr lang="en-GB" sz="1200" dirty="0" smtClean="0"/>
              <a:t>trace of which dates back to the 16th century.</a:t>
            </a:r>
          </a:p>
          <a:p>
            <a:pPr indent="0">
              <a:lnSpc>
                <a:spcPct val="100000"/>
              </a:lnSpc>
              <a:spcBef>
                <a:spcPts val="0"/>
              </a:spcBef>
            </a:pPr>
            <a:endParaRPr lang="en-GB" sz="1200" b="1" dirty="0" smtClean="0"/>
          </a:p>
          <a:p>
            <a:pPr indent="0">
              <a:lnSpc>
                <a:spcPct val="100000"/>
              </a:lnSpc>
              <a:spcBef>
                <a:spcPts val="0"/>
              </a:spcBef>
            </a:pPr>
            <a:r>
              <a:rPr lang="en-GB" sz="1200" b="1" dirty="0" smtClean="0"/>
              <a:t>FOR MORE INFORMATION</a:t>
            </a:r>
          </a:p>
          <a:p>
            <a:pPr indent="0">
              <a:lnSpc>
                <a:spcPct val="100000"/>
              </a:lnSpc>
              <a:spcBef>
                <a:spcPts val="0"/>
              </a:spcBef>
              <a:buFont typeface="Arial" pitchFamily="34" charset="0"/>
              <a:buChar char="•"/>
            </a:pPr>
            <a:r>
              <a:rPr lang="lb-LU" sz="1200" dirty="0" smtClean="0"/>
              <a:t> www.luxembourg.lu: http://www.luxembourg.public.lu/en/le-grand-duche-se-presente/symboles-nationaux/index.html</a:t>
            </a:r>
            <a:endParaRPr lang="fr-CH" sz="1200" dirty="0" smtClean="0"/>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lb-LU" sz="1200" i="1" dirty="0" smtClean="0"/>
              <a:t> About... Symbols</a:t>
            </a:r>
            <a:r>
              <a:rPr lang="lb-LU" sz="1200" i="1" baseline="0" dirty="0" smtClean="0"/>
              <a:t> of the state and of the</a:t>
            </a:r>
            <a:r>
              <a:rPr lang="lb-LU" sz="1200" i="1" dirty="0" smtClean="0"/>
              <a:t> nation:</a:t>
            </a:r>
            <a:r>
              <a:rPr lang="lb-LU" sz="1200" i="1" baseline="0" dirty="0" smtClean="0"/>
              <a:t> </a:t>
            </a:r>
            <a:r>
              <a:rPr lang="lb-LU" sz="1200" dirty="0" smtClean="0"/>
              <a:t>http://www.luxembourg.public.lu/en/publications/d/ap-symboles/index.html</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fr-FR" sz="1200" i="1" dirty="0" smtClean="0">
                <a:cs typeface="Arial" charset="0"/>
              </a:rPr>
              <a:t> </a:t>
            </a:r>
            <a:r>
              <a:rPr lang="en-GB" sz="1200" i="1" noProof="0" dirty="0" smtClean="0">
                <a:cs typeface="Arial" charset="0"/>
              </a:rPr>
              <a:t>Everything</a:t>
            </a:r>
            <a:r>
              <a:rPr lang="en-GB" sz="1200" i="1" baseline="0" noProof="0" dirty="0" smtClean="0">
                <a:cs typeface="Arial" charset="0"/>
              </a:rPr>
              <a:t> you need to know about the Grand Duchy of Luxembourg</a:t>
            </a:r>
            <a:r>
              <a:rPr lang="en-GB" sz="1200" i="1" noProof="0" dirty="0" smtClean="0">
                <a:cs typeface="Arial" charset="0"/>
              </a:rPr>
              <a:t>: </a:t>
            </a:r>
            <a:r>
              <a:rPr lang="en-GB" sz="1200" noProof="0" dirty="0" smtClean="0">
                <a:cs typeface="Arial" charset="0"/>
              </a:rPr>
              <a:t>http://www.luxembourg.public.lu</a:t>
            </a:r>
            <a:r>
              <a:rPr lang="fr-FR" sz="1200" dirty="0" smtClean="0">
                <a:cs typeface="Arial" charset="0"/>
              </a:rPr>
              <a:t>/en/publications/c/tout-savoir/index.html</a:t>
            </a:r>
            <a:endParaRPr lang="fr-FR" sz="1200" i="0" dirty="0" smtClean="0"/>
          </a:p>
          <a:p>
            <a:pPr eaLnBrk="1" hangingPunct="1">
              <a:lnSpc>
                <a:spcPct val="90000"/>
              </a:lnSpc>
              <a:spcBef>
                <a:spcPct val="0"/>
              </a:spcBef>
            </a:pPr>
            <a:endParaRPr lang="en-GB" sz="1200" dirty="0" smtClean="0"/>
          </a:p>
          <a:p>
            <a:endParaRPr lang="fr-CH"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25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pPr indent="0" eaLnBrk="1" hangingPunct="1">
              <a:lnSpc>
                <a:spcPct val="100000"/>
              </a:lnSpc>
              <a:spcBef>
                <a:spcPct val="0"/>
              </a:spcBef>
            </a:pPr>
            <a:r>
              <a:rPr lang="en-GB" sz="1300" b="1" u="sng" noProof="0" dirty="0" smtClean="0"/>
              <a:t>National symbols: National day</a:t>
            </a:r>
          </a:p>
          <a:p>
            <a:pPr indent="0" eaLnBrk="1" hangingPunct="1">
              <a:lnSpc>
                <a:spcPct val="100000"/>
              </a:lnSpc>
              <a:spcBef>
                <a:spcPct val="0"/>
              </a:spcBef>
            </a:pPr>
            <a:endParaRPr lang="en-GB" sz="1300" b="1" noProof="0" dirty="0" smtClean="0"/>
          </a:p>
          <a:p>
            <a:pPr indent="0" eaLnBrk="1" hangingPunct="1">
              <a:lnSpc>
                <a:spcPct val="100000"/>
              </a:lnSpc>
              <a:spcBef>
                <a:spcPct val="0"/>
              </a:spcBef>
            </a:pPr>
            <a:r>
              <a:rPr lang="en-GB" sz="1300" noProof="0" dirty="0" smtClean="0"/>
              <a:t>Ever since 1962, </a:t>
            </a:r>
            <a:r>
              <a:rPr lang="en-GB" sz="1300" b="1" noProof="0" dirty="0" smtClean="0"/>
              <a:t>national day </a:t>
            </a:r>
            <a:r>
              <a:rPr lang="en-GB" sz="1300" noProof="0" dirty="0" smtClean="0"/>
              <a:t>has been celebrated on 23 June: it celebrates the birthday of the sovereign, irrespective of his or her actual date of birth (grand-ducal decree of 23 December 1961). </a:t>
            </a:r>
            <a:br>
              <a:rPr lang="en-GB" sz="1300" noProof="0" dirty="0" smtClean="0"/>
            </a:br>
            <a:r>
              <a:rPr lang="en-GB" sz="1300" noProof="0" dirty="0" smtClean="0"/>
              <a:t/>
            </a:r>
            <a:br>
              <a:rPr lang="en-GB" sz="1300" noProof="0" dirty="0" smtClean="0"/>
            </a:br>
            <a:r>
              <a:rPr lang="en-GB" sz="1300" noProof="0" dirty="0" smtClean="0"/>
              <a:t>In 1961, largely for meteorological reasons, the decision was made to transfer the public celebration of the sovereign’s birthday and therefore national day to 23 June of each year.</a:t>
            </a:r>
            <a:br>
              <a:rPr lang="en-GB" sz="1300" noProof="0" dirty="0" smtClean="0"/>
            </a:br>
            <a:r>
              <a:rPr lang="en-GB" sz="1300" noProof="0" dirty="0" smtClean="0"/>
              <a:t/>
            </a:r>
            <a:br>
              <a:rPr lang="en-GB" sz="1300" noProof="0" dirty="0" smtClean="0"/>
            </a:br>
            <a:r>
              <a:rPr lang="en-GB" sz="1300" noProof="0" dirty="0" smtClean="0"/>
              <a:t>Every year, national day celebrations attract tens of thousands of Luxembourgers, foreign residents and tourists. </a:t>
            </a:r>
            <a:br>
              <a:rPr lang="en-GB" sz="1300" noProof="0" dirty="0" smtClean="0"/>
            </a:br>
            <a:r>
              <a:rPr lang="en-GB" sz="1300" noProof="0" dirty="0" smtClean="0"/>
              <a:t/>
            </a:r>
            <a:br>
              <a:rPr lang="en-GB" sz="1300" noProof="0" dirty="0" smtClean="0"/>
            </a:br>
            <a:r>
              <a:rPr lang="en-GB" sz="1300" noProof="0" dirty="0" smtClean="0"/>
              <a:t>In the capital Luxembourg City, festivities begin on </a:t>
            </a:r>
            <a:r>
              <a:rPr lang="en-GB" sz="1300" b="1" noProof="0" dirty="0" smtClean="0"/>
              <a:t>the eve of 23 June </a:t>
            </a:r>
            <a:r>
              <a:rPr lang="en-GB" sz="1300" noProof="0" dirty="0" smtClean="0"/>
              <a:t>with the ceremonial changing of the guard in front of the grand-ducal palace. While the grand-ducal couple visits a different town each year, the hereditary</a:t>
            </a:r>
            <a:r>
              <a:rPr lang="en-GB" sz="1300" baseline="0" noProof="0" dirty="0" smtClean="0"/>
              <a:t> grand-ducal couple </a:t>
            </a:r>
            <a:r>
              <a:rPr lang="en-GB" sz="1300" noProof="0" dirty="0" smtClean="0"/>
              <a:t>always pays a visit to Esch-sur-Alzette, the country’s second-largest city. After a torch-lit procession and a fireworks display, celebrations</a:t>
            </a:r>
            <a:r>
              <a:rPr lang="en-GB" sz="1300" baseline="0" noProof="0" dirty="0" smtClean="0"/>
              <a:t> kick off throughout the capital’s public places with </a:t>
            </a:r>
            <a:r>
              <a:rPr lang="en-GB" sz="1300" noProof="0" dirty="0" smtClean="0"/>
              <a:t>concerts and DJs.</a:t>
            </a:r>
            <a:br>
              <a:rPr lang="en-GB" sz="1300" noProof="0" dirty="0" smtClean="0"/>
            </a:br>
            <a:r>
              <a:rPr lang="en-GB" sz="1300" noProof="0" dirty="0" smtClean="0"/>
              <a:t/>
            </a:r>
            <a:br>
              <a:rPr lang="en-GB" sz="1300" noProof="0" dirty="0" smtClean="0"/>
            </a:br>
            <a:r>
              <a:rPr lang="en-GB" sz="1300" noProof="0" dirty="0" smtClean="0"/>
              <a:t>23 June begins with an</a:t>
            </a:r>
            <a:r>
              <a:rPr lang="en-GB" sz="1300" baseline="0" noProof="0" dirty="0" smtClean="0"/>
              <a:t> official civil ceremony at the Philharmonie Luxembourg. A </a:t>
            </a:r>
            <a:r>
              <a:rPr lang="en-GB" sz="1300" b="1" baseline="0" noProof="0" dirty="0" smtClean="0"/>
              <a:t>grand military parade </a:t>
            </a:r>
            <a:r>
              <a:rPr lang="en-GB" sz="1300" baseline="0" noProof="0" dirty="0" smtClean="0"/>
              <a:t>is held on Avenue de la Liberté, followed by an </a:t>
            </a:r>
            <a:r>
              <a:rPr lang="en-GB" sz="1300" b="1" i="0" baseline="0" noProof="0" dirty="0" smtClean="0"/>
              <a:t>interfaith </a:t>
            </a:r>
            <a:r>
              <a:rPr lang="en-GB" sz="1300" b="1" i="1" noProof="0" dirty="0" smtClean="0"/>
              <a:t>Te Deum</a:t>
            </a:r>
            <a:r>
              <a:rPr lang="en-GB" sz="1300" b="1" noProof="0" dirty="0" smtClean="0"/>
              <a:t> </a:t>
            </a:r>
            <a:r>
              <a:rPr lang="en-GB" sz="1300" noProof="0" dirty="0" smtClean="0"/>
              <a:t>at the Cathedral of Our Lady of Luxembourg.  </a:t>
            </a:r>
            <a:br>
              <a:rPr lang="en-GB" sz="1300" noProof="0" dirty="0" smtClean="0"/>
            </a:br>
            <a:r>
              <a:rPr lang="en-GB" sz="1300" noProof="0" dirty="0" smtClean="0"/>
              <a:t/>
            </a:r>
            <a:br>
              <a:rPr lang="en-GB" sz="1300" noProof="0" dirty="0" smtClean="0"/>
            </a:br>
            <a:r>
              <a:rPr lang="en-GB" sz="1300" i="1" kern="1200" noProof="0" dirty="0" smtClean="0">
                <a:solidFill>
                  <a:schemeClr val="tx1"/>
                </a:solidFill>
                <a:latin typeface="Arial" pitchFamily="34" charset="0"/>
                <a:ea typeface="+mn-ea"/>
                <a:cs typeface="+mn-cs"/>
              </a:rPr>
              <a:t>Images: on the left, TRH the Grand Duke and Grand Duchess before the </a:t>
            </a:r>
            <a:r>
              <a:rPr lang="en-GB" sz="1300" i="0" kern="1200" noProof="0" dirty="0" smtClean="0">
                <a:solidFill>
                  <a:schemeClr val="tx1"/>
                </a:solidFill>
                <a:latin typeface="Arial" pitchFamily="34" charset="0"/>
                <a:ea typeface="+mn-ea"/>
                <a:cs typeface="+mn-cs"/>
              </a:rPr>
              <a:t>Te Deum;</a:t>
            </a:r>
            <a:r>
              <a:rPr lang="en-GB" sz="1300" i="1" kern="1200" baseline="0" noProof="0" dirty="0" smtClean="0">
                <a:solidFill>
                  <a:schemeClr val="tx1"/>
                </a:solidFill>
                <a:latin typeface="Arial" pitchFamily="34" charset="0"/>
                <a:ea typeface="+mn-ea"/>
                <a:cs typeface="+mn-cs"/>
              </a:rPr>
              <a:t> o</a:t>
            </a:r>
            <a:r>
              <a:rPr lang="en-GB" sz="1300" i="1" kern="1200" noProof="0" dirty="0" smtClean="0">
                <a:solidFill>
                  <a:schemeClr val="tx1"/>
                </a:solidFill>
                <a:latin typeface="Arial" pitchFamily="34" charset="0"/>
                <a:ea typeface="+mn-ea"/>
                <a:cs typeface="+mn-cs"/>
              </a:rPr>
              <a:t>n the right, military parade; in the </a:t>
            </a:r>
            <a:r>
              <a:rPr lang="en-GB" sz="1300" i="1" kern="1200" noProof="0" dirty="0" err="1" smtClean="0">
                <a:solidFill>
                  <a:schemeClr val="tx1"/>
                </a:solidFill>
                <a:latin typeface="Arial" pitchFamily="34" charset="0"/>
                <a:ea typeface="+mn-ea"/>
                <a:cs typeface="+mn-cs"/>
              </a:rPr>
              <a:t>centre,</a:t>
            </a:r>
            <a:r>
              <a:rPr lang="en-GB" sz="1300" i="1" kern="1200" baseline="0" noProof="0" dirty="0" err="1" smtClean="0">
                <a:solidFill>
                  <a:schemeClr val="tx1"/>
                </a:solidFill>
                <a:latin typeface="Arial" pitchFamily="34" charset="0"/>
                <a:ea typeface="+mn-ea"/>
                <a:cs typeface="+mn-cs"/>
              </a:rPr>
              <a:t>f</a:t>
            </a:r>
            <a:r>
              <a:rPr lang="en-GB" sz="1300" i="1" kern="1200" noProof="0" dirty="0" err="1" smtClean="0">
                <a:solidFill>
                  <a:schemeClr val="tx1"/>
                </a:solidFill>
                <a:latin typeface="Arial" pitchFamily="34" charset="0"/>
                <a:ea typeface="+mn-ea"/>
                <a:cs typeface="+mn-cs"/>
              </a:rPr>
              <a:t>ireworks</a:t>
            </a:r>
            <a:r>
              <a:rPr lang="en-GB" sz="1300" i="1" kern="1200" noProof="0" dirty="0" smtClean="0">
                <a:solidFill>
                  <a:schemeClr val="tx1"/>
                </a:solidFill>
                <a:latin typeface="Arial" pitchFamily="34" charset="0"/>
                <a:ea typeface="+mn-ea"/>
                <a:cs typeface="+mn-cs"/>
              </a:rPr>
              <a:t> in Luxembourg City on the eve of national day </a:t>
            </a:r>
            <a:r>
              <a:rPr lang="en-GB" sz="1300" i="1" noProof="0" dirty="0" smtClean="0"/>
              <a:t>©</a:t>
            </a:r>
            <a:r>
              <a:rPr lang="en-GB" sz="1300" i="1" kern="1200" noProof="0" dirty="0" smtClean="0">
                <a:solidFill>
                  <a:schemeClr val="tx1"/>
                </a:solidFill>
                <a:latin typeface="Arial" pitchFamily="34" charset="0"/>
                <a:ea typeface="+mn-ea"/>
                <a:cs typeface="+mn-cs"/>
              </a:rPr>
              <a:t> SIP</a:t>
            </a:r>
            <a:r>
              <a:rPr lang="en-GB" sz="1300" noProof="0" dirty="0" smtClean="0"/>
              <a:t/>
            </a:r>
            <a:br>
              <a:rPr lang="en-GB" sz="1300" noProof="0" dirty="0" smtClean="0"/>
            </a:br>
            <a:endParaRPr lang="en-GB" sz="1300" noProof="0" dirty="0" smtClean="0"/>
          </a:p>
          <a:p>
            <a:pPr indent="0" eaLnBrk="1" hangingPunct="1">
              <a:lnSpc>
                <a:spcPct val="100000"/>
              </a:lnSpc>
              <a:spcBef>
                <a:spcPct val="0"/>
              </a:spcBef>
            </a:pPr>
            <a:r>
              <a:rPr lang="en-GB" sz="1300" b="1" noProof="0" dirty="0" smtClean="0"/>
              <a:t>FOR MORE INFORMATION</a:t>
            </a:r>
          </a:p>
          <a:p>
            <a:pPr indent="0" eaLnBrk="1" hangingPunct="1">
              <a:lnSpc>
                <a:spcPct val="100000"/>
              </a:lnSpc>
              <a:buFont typeface="Arial" pitchFamily="34" charset="0"/>
              <a:buChar char="•"/>
              <a:defRPr/>
            </a:pPr>
            <a:r>
              <a:rPr lang="en-GB" sz="1300" noProof="0" dirty="0" smtClean="0"/>
              <a:t> www.luxembourg.lu: http://www.luxembourg.public.lu/en/le-grand-duche-se-presente/symboles-nationaux/index.html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300" i="1" noProof="0" dirty="0" smtClean="0"/>
              <a:t> About... Symbols</a:t>
            </a:r>
            <a:r>
              <a:rPr lang="en-GB" sz="1300" i="1" baseline="0" noProof="0" dirty="0" smtClean="0"/>
              <a:t> of the state and of the</a:t>
            </a:r>
            <a:r>
              <a:rPr lang="en-GB" sz="1300" i="1" noProof="0" dirty="0" smtClean="0"/>
              <a:t> nation:</a:t>
            </a:r>
            <a:r>
              <a:rPr lang="en-GB" sz="1300" i="1" baseline="0" noProof="0" dirty="0" smtClean="0"/>
              <a:t> </a:t>
            </a:r>
            <a:r>
              <a:rPr lang="en-GB" sz="1300" noProof="0" dirty="0" smtClean="0"/>
              <a:t>http://www.luxembourg.public.lu/en/publications/d/ap-symboles/index.html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300" i="1" noProof="0" dirty="0" smtClean="0">
                <a:cs typeface="Arial" charset="0"/>
              </a:rPr>
              <a:t> Everything</a:t>
            </a:r>
            <a:r>
              <a:rPr lang="en-GB" sz="1300" i="1" baseline="0" noProof="0" dirty="0" smtClean="0">
                <a:cs typeface="Arial" charset="0"/>
              </a:rPr>
              <a:t> you need to know about the Grand Duchy of Luxembourg</a:t>
            </a:r>
            <a:r>
              <a:rPr lang="en-GB" sz="1300" i="1" noProof="0" dirty="0" smtClean="0">
                <a:cs typeface="Arial" charset="0"/>
              </a:rPr>
              <a:t>:</a:t>
            </a:r>
            <a:r>
              <a:rPr lang="en-GB" sz="1300" i="1" baseline="0" noProof="0" dirty="0" smtClean="0">
                <a:cs typeface="Arial" charset="0"/>
              </a:rPr>
              <a:t> </a:t>
            </a:r>
            <a:r>
              <a:rPr lang="en-GB" sz="1300" noProof="0" dirty="0" smtClean="0">
                <a:cs typeface="Arial" charset="0"/>
              </a:rPr>
              <a:t>http://www.luxembourg.public.lu/en/publications/c/tout-savoir/index.html</a:t>
            </a:r>
            <a:endParaRPr lang="en-GB" sz="1300" i="0" noProof="0" dirty="0" smtClean="0"/>
          </a:p>
          <a:p>
            <a:pPr eaLnBrk="1" hangingPunct="1">
              <a:lnSpc>
                <a:spcPct val="90000"/>
              </a:lnSpc>
              <a:spcBef>
                <a:spcPct val="0"/>
              </a:spcBef>
            </a:pPr>
            <a:endParaRPr lang="en-GB" sz="1200" noProof="0" dirty="0" smtClean="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26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indent="0" eaLnBrk="1" hangingPunct="1">
              <a:lnSpc>
                <a:spcPct val="100000"/>
              </a:lnSpc>
              <a:spcBef>
                <a:spcPct val="0"/>
              </a:spcBef>
            </a:pPr>
            <a:r>
              <a:rPr lang="en-GB" sz="1200" b="1" u="sng" noProof="0" dirty="0" smtClean="0"/>
              <a:t>National symbols:</a:t>
            </a:r>
            <a:r>
              <a:rPr lang="en-GB" sz="1200" b="1" u="sng" baseline="0" noProof="0" dirty="0" smtClean="0"/>
              <a:t> C</a:t>
            </a:r>
            <a:r>
              <a:rPr lang="en-GB" sz="1200" b="1" u="sng" noProof="0" dirty="0" smtClean="0"/>
              <a:t>oat of arms</a:t>
            </a:r>
          </a:p>
          <a:p>
            <a:pPr indent="0" eaLnBrk="1" hangingPunct="1">
              <a:lnSpc>
                <a:spcPct val="100000"/>
              </a:lnSpc>
              <a:spcBef>
                <a:spcPct val="0"/>
              </a:spcBef>
            </a:pPr>
            <a:endParaRPr lang="en-GB" sz="1200" b="1" noProof="0" dirty="0" smtClean="0"/>
          </a:p>
          <a:p>
            <a:pPr indent="0" eaLnBrk="1" hangingPunct="1">
              <a:lnSpc>
                <a:spcPct val="100000"/>
              </a:lnSpc>
              <a:spcBef>
                <a:spcPct val="0"/>
              </a:spcBef>
            </a:pPr>
            <a:r>
              <a:rPr lang="en-GB" sz="1200" noProof="0" dirty="0" smtClean="0"/>
              <a:t>The origins of the state of Luxembourg’s coat of arms date back to the Middle Ages.</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The coat of arms of the Grand Duchy of Luxembourg comes in three levels: lesser, middle and greater.</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They are protected by the law of 23 June 1972 on national emblems.</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You can see:</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 on the left: the lesser coat of arms;</a:t>
            </a:r>
          </a:p>
          <a:p>
            <a:pPr indent="0" eaLnBrk="1" hangingPunct="1">
              <a:lnSpc>
                <a:spcPct val="100000"/>
              </a:lnSpc>
              <a:spcBef>
                <a:spcPct val="0"/>
              </a:spcBef>
            </a:pPr>
            <a:r>
              <a:rPr lang="en-GB" sz="1200" noProof="0" dirty="0" smtClean="0"/>
              <a:t>- in the centre: the middle coat of arms;</a:t>
            </a:r>
          </a:p>
          <a:p>
            <a:pPr indent="0" eaLnBrk="1" hangingPunct="1">
              <a:lnSpc>
                <a:spcPct val="100000"/>
              </a:lnSpc>
              <a:spcBef>
                <a:spcPct val="0"/>
              </a:spcBef>
            </a:pPr>
            <a:r>
              <a:rPr lang="en-GB" sz="1200" noProof="0" dirty="0" smtClean="0"/>
              <a:t>- on the right: the greater coat of arms.</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b="1" noProof="0" dirty="0" smtClean="0"/>
              <a:t>FOR MORE INFORMATION</a:t>
            </a:r>
          </a:p>
          <a:p>
            <a:pPr indent="0" eaLnBrk="1" hangingPunct="1">
              <a:lnSpc>
                <a:spcPct val="100000"/>
              </a:lnSpc>
              <a:buFont typeface="Arial" pitchFamily="34" charset="0"/>
              <a:buChar char="•"/>
            </a:pPr>
            <a:r>
              <a:rPr lang="en-GB" sz="1200" noProof="0" dirty="0" smtClean="0"/>
              <a:t> www.luxembourg.lu: http://www.luxembourg.public.lu/en/le-grand-duche-se-presente/symboles-nationaux/index.html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200" i="1" noProof="0" dirty="0" smtClean="0"/>
              <a:t> About... Symbols</a:t>
            </a:r>
            <a:r>
              <a:rPr lang="en-GB" sz="1200" i="1" baseline="0" noProof="0" dirty="0" smtClean="0"/>
              <a:t> of the state and of the</a:t>
            </a:r>
            <a:r>
              <a:rPr lang="en-GB" sz="1200" i="1" noProof="0" dirty="0" smtClean="0"/>
              <a:t> nation:</a:t>
            </a:r>
            <a:r>
              <a:rPr lang="en-GB" sz="1200" i="1" baseline="0" noProof="0" dirty="0" smtClean="0"/>
              <a:t> </a:t>
            </a:r>
            <a:r>
              <a:rPr lang="en-GB" sz="1200" noProof="0" dirty="0" smtClean="0"/>
              <a:t>http://www.luxembourg.public.lu/en/publications/d/ap-symboles/index.html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200" i="1" noProof="0" dirty="0" smtClean="0">
                <a:cs typeface="Arial" charset="0"/>
              </a:rPr>
              <a:t> Everything</a:t>
            </a:r>
            <a:r>
              <a:rPr lang="en-GB" sz="1200" i="1" baseline="0" noProof="0" dirty="0" smtClean="0">
                <a:cs typeface="Arial" charset="0"/>
              </a:rPr>
              <a:t> you need to know about the Grand Duchy of Luxembourg</a:t>
            </a:r>
            <a:r>
              <a:rPr lang="en-GB" sz="1200" i="1" noProof="0" dirty="0" smtClean="0">
                <a:cs typeface="Arial" charset="0"/>
              </a:rPr>
              <a:t>:</a:t>
            </a:r>
            <a:r>
              <a:rPr lang="en-GB" sz="1200" i="1" baseline="0" noProof="0" dirty="0" smtClean="0">
                <a:cs typeface="Arial" charset="0"/>
              </a:rPr>
              <a:t> </a:t>
            </a:r>
            <a:r>
              <a:rPr lang="en-GB" sz="1200" noProof="0" dirty="0" smtClean="0">
                <a:cs typeface="Arial" charset="0"/>
              </a:rPr>
              <a:t>http://www.luxembourg.public.lu/en/publications/c/tout-savoir/index.html</a:t>
            </a:r>
            <a:endParaRPr lang="en-GB" sz="1200" i="0"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27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indent="0" eaLnBrk="1" hangingPunct="1">
              <a:lnSpc>
                <a:spcPct val="100000"/>
              </a:lnSpc>
              <a:spcBef>
                <a:spcPct val="0"/>
              </a:spcBef>
            </a:pPr>
            <a:r>
              <a:rPr lang="en-GB" sz="1200" b="1" u="sng" noProof="0" dirty="0" smtClean="0"/>
              <a:t>Festivals and traditions </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Like other countries, Luxembourg also celebrates Easter and Christmas,</a:t>
            </a:r>
            <a:r>
              <a:rPr lang="en-GB" sz="1200" baseline="0" noProof="0" dirty="0" smtClean="0"/>
              <a:t> as well as </a:t>
            </a:r>
            <a:r>
              <a:rPr lang="en-GB" sz="1200" noProof="0" dirty="0" smtClean="0"/>
              <a:t>other religious-themed occasions. Nevertheless, the Grand Duchy also has its own typically Luxembourgish festivals and traditions. The most important or distinctive ones are:</a:t>
            </a:r>
          </a:p>
          <a:p>
            <a:pPr indent="0" eaLnBrk="1" hangingPunct="1">
              <a:lnSpc>
                <a:spcPct val="100000"/>
              </a:lnSpc>
              <a:spcBef>
                <a:spcPct val="0"/>
              </a:spcBef>
            </a:pPr>
            <a:endParaRPr lang="en-GB" sz="1200" noProof="0" dirty="0" smtClean="0">
              <a:cs typeface="Arial" charset="0"/>
            </a:endParaRPr>
          </a:p>
          <a:p>
            <a:pPr indent="0" eaLnBrk="1" hangingPunct="1">
              <a:lnSpc>
                <a:spcPct val="100000"/>
              </a:lnSpc>
              <a:spcBef>
                <a:spcPct val="0"/>
              </a:spcBef>
              <a:buFontTx/>
              <a:buChar char="-"/>
            </a:pPr>
            <a:r>
              <a:rPr lang="en-GB" sz="1200" noProof="0" dirty="0" smtClean="0">
                <a:cs typeface="Arial" charset="0"/>
              </a:rPr>
              <a:t> Echternach hopping procession (</a:t>
            </a:r>
            <a:r>
              <a:rPr lang="en-GB" sz="1200" dirty="0" smtClean="0">
                <a:cs typeface="Arial" charset="0"/>
              </a:rPr>
              <a:t>Whit Tuesday)</a:t>
            </a:r>
            <a:endParaRPr lang="en-GB" sz="1200" noProof="0" dirty="0" smtClean="0">
              <a:cs typeface="Arial" charset="0"/>
            </a:endParaRPr>
          </a:p>
          <a:p>
            <a:pPr indent="0" eaLnBrk="1" hangingPunct="1">
              <a:lnSpc>
                <a:spcPct val="100000"/>
              </a:lnSpc>
              <a:spcBef>
                <a:spcPct val="0"/>
              </a:spcBef>
              <a:buFontTx/>
              <a:buChar char="-"/>
            </a:pPr>
            <a:r>
              <a:rPr lang="en-GB" sz="1200" noProof="0" dirty="0" smtClean="0">
                <a:cs typeface="Arial" charset="0"/>
              </a:rPr>
              <a:t> National day (23</a:t>
            </a:r>
            <a:r>
              <a:rPr lang="en-GB" sz="1200" baseline="0" noProof="0" dirty="0" smtClean="0">
                <a:cs typeface="Arial" charset="0"/>
              </a:rPr>
              <a:t> June)</a:t>
            </a:r>
            <a:endParaRPr lang="en-GB" sz="1200" noProof="0" dirty="0" smtClean="0">
              <a:cs typeface="Arial" charset="0"/>
            </a:endParaRPr>
          </a:p>
          <a:p>
            <a:pPr indent="0" eaLnBrk="1" hangingPunct="1">
              <a:lnSpc>
                <a:spcPct val="100000"/>
              </a:lnSpc>
              <a:spcBef>
                <a:spcPct val="0"/>
              </a:spcBef>
              <a:buFontTx/>
              <a:buChar char="-"/>
            </a:pPr>
            <a:r>
              <a:rPr lang="en-GB" sz="1200" i="1" noProof="0" dirty="0" smtClean="0">
                <a:cs typeface="Arial" charset="0"/>
              </a:rPr>
              <a:t> Schueberfouer</a:t>
            </a:r>
            <a:r>
              <a:rPr lang="en-GB" sz="1200" noProof="0" dirty="0" smtClean="0">
                <a:cs typeface="Arial" charset="0"/>
              </a:rPr>
              <a:t> (funfair in Luxembourg City)</a:t>
            </a:r>
          </a:p>
          <a:p>
            <a:pPr indent="0" eaLnBrk="1" hangingPunct="1">
              <a:lnSpc>
                <a:spcPct val="100000"/>
              </a:lnSpc>
              <a:spcBef>
                <a:spcPct val="0"/>
              </a:spcBef>
            </a:pPr>
            <a:r>
              <a:rPr lang="en-GB" sz="1200" noProof="0" dirty="0" smtClean="0">
                <a:cs typeface="Arial" charset="0"/>
              </a:rPr>
              <a:t>- </a:t>
            </a:r>
            <a:r>
              <a:rPr lang="en-GB" sz="1200" i="1" noProof="0" dirty="0" err="1" smtClean="0">
                <a:cs typeface="Arial" charset="0"/>
              </a:rPr>
              <a:t>Buergbrennen</a:t>
            </a:r>
            <a:r>
              <a:rPr lang="en-GB" sz="1200" noProof="0" dirty="0" smtClean="0">
                <a:cs typeface="Arial" charset="0"/>
              </a:rPr>
              <a:t> (burning of the cross)</a:t>
            </a:r>
          </a:p>
          <a:p>
            <a:pPr indent="0" eaLnBrk="1" hangingPunct="1">
              <a:lnSpc>
                <a:spcPct val="100000"/>
              </a:lnSpc>
              <a:spcBef>
                <a:spcPct val="0"/>
              </a:spcBef>
            </a:pPr>
            <a:r>
              <a:rPr lang="en-GB" sz="1200" noProof="0" dirty="0" smtClean="0">
                <a:cs typeface="Arial" charset="0"/>
              </a:rPr>
              <a:t>- </a:t>
            </a:r>
            <a:r>
              <a:rPr lang="en-GB" sz="1200" i="1" noProof="0" dirty="0" smtClean="0">
                <a:cs typeface="Arial" charset="0"/>
              </a:rPr>
              <a:t>Liichtmëssdag</a:t>
            </a:r>
            <a:r>
              <a:rPr lang="en-GB" sz="1200" noProof="0" dirty="0" smtClean="0">
                <a:cs typeface="Arial" charset="0"/>
              </a:rPr>
              <a:t> (Candlemas)</a:t>
            </a:r>
          </a:p>
          <a:p>
            <a:pPr indent="0" eaLnBrk="1" hangingPunct="1">
              <a:lnSpc>
                <a:spcPct val="100000"/>
              </a:lnSpc>
              <a:spcBef>
                <a:spcPct val="0"/>
              </a:spcBef>
            </a:pPr>
            <a:r>
              <a:rPr lang="en-GB" sz="1200" noProof="0" dirty="0" smtClean="0">
                <a:cs typeface="Arial" charset="0"/>
              </a:rPr>
              <a:t>- </a:t>
            </a:r>
            <a:r>
              <a:rPr lang="en-GB" sz="1200" i="1" noProof="0" dirty="0" smtClean="0">
                <a:cs typeface="Arial" charset="0"/>
              </a:rPr>
              <a:t>Fuesend</a:t>
            </a:r>
            <a:r>
              <a:rPr lang="en-GB" sz="1200" noProof="0" dirty="0" smtClean="0">
                <a:cs typeface="Arial" charset="0"/>
              </a:rPr>
              <a:t> (officially Carnival goes from 2 February to Ash Wednesday, but in reality it continues until mid-Lent)</a:t>
            </a:r>
          </a:p>
          <a:p>
            <a:pPr indent="0" eaLnBrk="1" hangingPunct="1">
              <a:lnSpc>
                <a:spcPct val="100000"/>
              </a:lnSpc>
              <a:spcBef>
                <a:spcPct val="0"/>
              </a:spcBef>
            </a:pPr>
            <a:r>
              <a:rPr lang="en-GB" sz="1200" noProof="0" dirty="0" smtClean="0">
                <a:cs typeface="Arial" charset="0"/>
              </a:rPr>
              <a:t>- </a:t>
            </a:r>
            <a:r>
              <a:rPr lang="en-GB" sz="1200" i="1" noProof="0" dirty="0" smtClean="0">
                <a:cs typeface="Arial" charset="0"/>
              </a:rPr>
              <a:t>Bretzelsonndeg</a:t>
            </a:r>
            <a:r>
              <a:rPr lang="en-GB" sz="1200" noProof="0" dirty="0" smtClean="0">
                <a:cs typeface="Arial" charset="0"/>
              </a:rPr>
              <a:t> (Pretzel Sunday)</a:t>
            </a:r>
          </a:p>
          <a:p>
            <a:pPr indent="0" eaLnBrk="1" hangingPunct="1">
              <a:lnSpc>
                <a:spcPct val="100000"/>
              </a:lnSpc>
              <a:spcBef>
                <a:spcPct val="0"/>
              </a:spcBef>
              <a:buFontTx/>
              <a:buChar char="-"/>
            </a:pPr>
            <a:r>
              <a:rPr lang="en-GB" sz="1200" i="1" noProof="0" dirty="0" smtClean="0">
                <a:cs typeface="Arial" charset="0"/>
              </a:rPr>
              <a:t> Oktav </a:t>
            </a:r>
            <a:r>
              <a:rPr lang="en-GB" sz="1200" i="0" noProof="0" dirty="0" smtClean="0">
                <a:cs typeface="Arial" charset="0"/>
              </a:rPr>
              <a:t>and</a:t>
            </a:r>
            <a:r>
              <a:rPr lang="en-GB" sz="1200" i="1" noProof="0" dirty="0" smtClean="0">
                <a:cs typeface="Arial" charset="0"/>
              </a:rPr>
              <a:t> Mäertchen </a:t>
            </a:r>
            <a:r>
              <a:rPr lang="en-GB" sz="1200" noProof="0" dirty="0" smtClean="0">
                <a:cs typeface="Arial" charset="0"/>
              </a:rPr>
              <a:t>(</a:t>
            </a:r>
            <a:r>
              <a:rPr lang="en-GB" sz="1200" i="1" noProof="0" dirty="0" smtClean="0">
                <a:cs typeface="Arial" charset="0"/>
              </a:rPr>
              <a:t>Oktav</a:t>
            </a:r>
            <a:r>
              <a:rPr lang="en-GB" sz="1200" noProof="0" dirty="0" smtClean="0">
                <a:cs typeface="Arial" charset="0"/>
              </a:rPr>
              <a:t> pilgrimage)</a:t>
            </a:r>
          </a:p>
          <a:p>
            <a:pPr marL="0" marR="0" indent="0" algn="l" defTabSz="914400" rtl="0" eaLnBrk="1" fontAlgn="base" latinLnBrk="0" hangingPunct="1">
              <a:lnSpc>
                <a:spcPct val="100000"/>
              </a:lnSpc>
              <a:spcBef>
                <a:spcPct val="0"/>
              </a:spcBef>
              <a:spcAft>
                <a:spcPct val="0"/>
              </a:spcAft>
              <a:buClrTx/>
              <a:buSzTx/>
              <a:buFontTx/>
              <a:buChar char="-"/>
              <a:tabLst/>
              <a:defRPr/>
            </a:pPr>
            <a:r>
              <a:rPr lang="en-GB" sz="1200" b="0" i="1" dirty="0" smtClean="0">
                <a:cs typeface="Arial" charset="0"/>
              </a:rPr>
              <a:t> </a:t>
            </a:r>
            <a:r>
              <a:rPr lang="en-GB" sz="1200" b="0" i="1" dirty="0" err="1" smtClean="0">
                <a:cs typeface="Arial" charset="0"/>
              </a:rPr>
              <a:t>Kleeschen</a:t>
            </a:r>
            <a:r>
              <a:rPr lang="en-GB" sz="1200" b="0" dirty="0" smtClean="0">
                <a:cs typeface="Arial" charset="0"/>
              </a:rPr>
              <a:t> </a:t>
            </a:r>
            <a:r>
              <a:rPr lang="en-GB" sz="1200" dirty="0" smtClean="0">
                <a:cs typeface="Arial" charset="0"/>
              </a:rPr>
              <a:t>(6 December)</a:t>
            </a:r>
          </a:p>
          <a:p>
            <a:pPr indent="0" eaLnBrk="1" hangingPunct="1">
              <a:lnSpc>
                <a:spcPct val="100000"/>
              </a:lnSpc>
              <a:spcBef>
                <a:spcPct val="0"/>
              </a:spcBef>
              <a:buFontTx/>
              <a:buNone/>
            </a:pPr>
            <a:endParaRPr lang="en-GB" sz="1200" noProof="0" dirty="0" smtClean="0">
              <a:cs typeface="Arial" charset="0"/>
            </a:endParaRPr>
          </a:p>
          <a:p>
            <a:pPr indent="0" eaLnBrk="1" hangingPunct="1">
              <a:lnSpc>
                <a:spcPct val="100000"/>
              </a:lnSpc>
              <a:spcBef>
                <a:spcPct val="0"/>
              </a:spcBef>
            </a:pPr>
            <a:r>
              <a:rPr lang="en-GB" sz="1200" b="1" noProof="0" dirty="0" smtClean="0"/>
              <a:t>FOR MORE INFORMATION</a:t>
            </a:r>
          </a:p>
          <a:p>
            <a:pPr indent="0" eaLnBrk="1" hangingPunct="1">
              <a:lnSpc>
                <a:spcPct val="100000"/>
              </a:lnSpc>
              <a:spcBef>
                <a:spcPct val="0"/>
              </a:spcBef>
              <a:buFont typeface="Arial" pitchFamily="34" charset="0"/>
              <a:buChar char="•"/>
            </a:pPr>
            <a:r>
              <a:rPr lang="en-GB" sz="1200" noProof="0" dirty="0" smtClean="0"/>
              <a:t> www.luxembourg.lu: http://www.luxembourg.public.lu/en/le-grand-duche-se-presente/fetes-traditions/index.html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t> About… Festivals and Traditions in Luxembourg: </a:t>
            </a:r>
            <a:r>
              <a:rPr lang="en-GB" sz="1200" noProof="0" dirty="0" smtClean="0"/>
              <a:t>http://www.luxembourg.public.lu/en/publications/a/apropos-fetes-traditions/index.html</a:t>
            </a:r>
          </a:p>
          <a:p>
            <a:pPr indent="0" eaLnBrk="1" hangingPunct="1">
              <a:lnSpc>
                <a:spcPct val="100000"/>
              </a:lnSpc>
              <a:spcBef>
                <a:spcPct val="0"/>
              </a:spcBef>
              <a:buFontTx/>
              <a:buNone/>
            </a:pPr>
            <a:endParaRPr lang="en-GB" sz="1200" noProof="0" dirty="0" smtClean="0"/>
          </a:p>
          <a:p>
            <a:pPr indent="0">
              <a:lnSpc>
                <a:spcPct val="100000"/>
              </a:lnSpc>
            </a:pPr>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28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pPr indent="0" eaLnBrk="1" hangingPunct="1">
              <a:lnSpc>
                <a:spcPct val="100000"/>
              </a:lnSpc>
              <a:spcBef>
                <a:spcPct val="0"/>
              </a:spcBef>
            </a:pPr>
            <a:r>
              <a:rPr lang="en-GB" sz="1200" b="1" u="sng" noProof="0" dirty="0" smtClean="0"/>
              <a:t>Festivals and traditions: Echternach hopping procession</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 Included</a:t>
            </a:r>
            <a:r>
              <a:rPr lang="en-GB" sz="1200" baseline="0" noProof="0" dirty="0" smtClean="0"/>
              <a:t> o</a:t>
            </a:r>
            <a:r>
              <a:rPr lang="en-GB" sz="1200" noProof="0" dirty="0" smtClean="0"/>
              <a:t>n the UNESCO Representative List of the Intangible Cultural Heritage of Humanity;</a:t>
            </a:r>
          </a:p>
          <a:p>
            <a:pPr indent="0" eaLnBrk="1" hangingPunct="1">
              <a:lnSpc>
                <a:spcPct val="100000"/>
              </a:lnSpc>
              <a:spcBef>
                <a:spcPct val="0"/>
              </a:spcBef>
              <a:buFontTx/>
              <a:buChar char="-"/>
            </a:pPr>
            <a:r>
              <a:rPr lang="en-GB" sz="1200" noProof="0" dirty="0" smtClean="0"/>
              <a:t> Takes place on Whit Tuesday;</a:t>
            </a:r>
          </a:p>
          <a:p>
            <a:pPr indent="0" eaLnBrk="1" hangingPunct="1">
              <a:lnSpc>
                <a:spcPct val="100000"/>
              </a:lnSpc>
              <a:spcBef>
                <a:spcPct val="0"/>
              </a:spcBef>
            </a:pPr>
            <a:r>
              <a:rPr lang="en-GB" sz="1200" noProof="0" dirty="0" smtClean="0"/>
              <a:t>- Procession in tribute to St Willibrord, Irish monk who founded the abbey of Echternach during the 7th century;</a:t>
            </a:r>
          </a:p>
          <a:p>
            <a:pPr indent="0" eaLnBrk="1" hangingPunct="1">
              <a:lnSpc>
                <a:spcPct val="100000"/>
              </a:lnSpc>
              <a:spcBef>
                <a:spcPct val="0"/>
              </a:spcBef>
              <a:buFontTx/>
              <a:buChar char="-"/>
            </a:pPr>
            <a:r>
              <a:rPr lang="en-GB" sz="1200" noProof="0" dirty="0" smtClean="0"/>
              <a:t> Origins (both pagan and religious) date back to the 13th century;</a:t>
            </a:r>
          </a:p>
          <a:p>
            <a:pPr indent="0" eaLnBrk="1" hangingPunct="1">
              <a:lnSpc>
                <a:spcPct val="100000"/>
              </a:lnSpc>
              <a:spcBef>
                <a:spcPct val="0"/>
              </a:spcBef>
              <a:buFontTx/>
              <a:buChar char="-"/>
            </a:pPr>
            <a:r>
              <a:rPr lang="en-GB" sz="1200" noProof="0" dirty="0" smtClean="0"/>
              <a:t> Unique dancing procession in Europe;</a:t>
            </a:r>
          </a:p>
          <a:p>
            <a:pPr indent="0" eaLnBrk="1" hangingPunct="1">
              <a:lnSpc>
                <a:spcPct val="100000"/>
              </a:lnSpc>
              <a:spcBef>
                <a:spcPct val="0"/>
              </a:spcBef>
              <a:buFontTx/>
              <a:buChar char="-"/>
            </a:pPr>
            <a:r>
              <a:rPr lang="en-GB" sz="1200" noProof="0" dirty="0" smtClean="0"/>
              <a:t> More than 10,000 participants every</a:t>
            </a:r>
            <a:r>
              <a:rPr lang="en-GB" sz="1200" baseline="0" noProof="0" dirty="0" smtClean="0"/>
              <a:t> year</a:t>
            </a:r>
            <a:r>
              <a:rPr lang="en-GB" sz="1200" noProof="0" dirty="0" smtClean="0"/>
              <a:t>.</a:t>
            </a:r>
          </a:p>
          <a:p>
            <a:pPr indent="0" eaLnBrk="1" hangingPunct="1">
              <a:lnSpc>
                <a:spcPct val="100000"/>
              </a:lnSpc>
              <a:spcBef>
                <a:spcPct val="0"/>
              </a:spcBef>
              <a:buFontTx/>
              <a:buNone/>
            </a:pPr>
            <a:endParaRPr lang="en-GB" sz="1200" noProof="0" dirty="0" smtClean="0"/>
          </a:p>
          <a:p>
            <a:pPr indent="0" eaLnBrk="1" hangingPunct="1">
              <a:lnSpc>
                <a:spcPct val="100000"/>
              </a:lnSpc>
              <a:spcBef>
                <a:spcPct val="0"/>
              </a:spcBef>
              <a:buFontTx/>
              <a:buNone/>
            </a:pPr>
            <a:r>
              <a:rPr lang="en-GB" sz="1200" i="1" kern="1200" noProof="0" dirty="0" smtClean="0">
                <a:solidFill>
                  <a:schemeClr val="tx1"/>
                </a:solidFill>
                <a:latin typeface="Arial" pitchFamily="34" charset="0"/>
                <a:ea typeface="+mn-ea"/>
                <a:cs typeface="+mn-cs"/>
              </a:rPr>
              <a:t>Images: top left, St Willibrord; top and bottom right, Echternach hopping procession;</a:t>
            </a:r>
            <a:r>
              <a:rPr lang="en-GB" sz="1200" i="1" kern="1200" baseline="0" noProof="0" dirty="0" smtClean="0">
                <a:solidFill>
                  <a:schemeClr val="tx1"/>
                </a:solidFill>
                <a:latin typeface="Arial" pitchFamily="34" charset="0"/>
                <a:ea typeface="+mn-ea"/>
                <a:cs typeface="+mn-cs"/>
              </a:rPr>
              <a:t> b</a:t>
            </a:r>
            <a:r>
              <a:rPr lang="en-GB" sz="1200" i="1" kern="1200" noProof="0" dirty="0" smtClean="0">
                <a:solidFill>
                  <a:schemeClr val="tx1"/>
                </a:solidFill>
                <a:latin typeface="Arial" pitchFamily="34" charset="0"/>
                <a:ea typeface="+mn-ea"/>
                <a:cs typeface="+mn-cs"/>
              </a:rPr>
              <a:t>ottom left, the town of Echternach with its ancient abbey</a:t>
            </a:r>
            <a:r>
              <a:rPr lang="en-GB" sz="1200" i="1" kern="1200" baseline="0" noProof="0" dirty="0" smtClean="0">
                <a:solidFill>
                  <a:schemeClr val="tx1"/>
                </a:solidFill>
                <a:latin typeface="Arial" pitchFamily="34" charset="0"/>
                <a:ea typeface="+mn-ea"/>
                <a:cs typeface="+mn-cs"/>
              </a:rPr>
              <a:t> </a:t>
            </a:r>
            <a:r>
              <a:rPr lang="en-GB" i="1" noProof="0" dirty="0" smtClean="0"/>
              <a:t>©</a:t>
            </a:r>
            <a:r>
              <a:rPr lang="en-GB" sz="1200" i="1" kern="1200" noProof="0" dirty="0" smtClean="0">
                <a:solidFill>
                  <a:schemeClr val="tx1"/>
                </a:solidFill>
                <a:latin typeface="Arial" pitchFamily="34" charset="0"/>
                <a:ea typeface="+mn-ea"/>
                <a:cs typeface="+mn-cs"/>
              </a:rPr>
              <a:t> SIP; </a:t>
            </a:r>
            <a:r>
              <a:rPr lang="en-GB" sz="1200" i="1" kern="1200" noProof="0" dirty="0" err="1" smtClean="0">
                <a:solidFill>
                  <a:schemeClr val="tx1"/>
                </a:solidFill>
                <a:latin typeface="Arial" pitchFamily="34" charset="0"/>
                <a:ea typeface="+mn-ea"/>
                <a:cs typeface="+mn-cs"/>
              </a:rPr>
              <a:t>Baroni</a:t>
            </a:r>
            <a:r>
              <a:rPr lang="en-GB" sz="1200" i="1" kern="1200" noProof="0" dirty="0" smtClean="0">
                <a:solidFill>
                  <a:schemeClr val="tx1"/>
                </a:solidFill>
                <a:latin typeface="Arial" pitchFamily="34" charset="0"/>
                <a:ea typeface="+mn-ea"/>
                <a:cs typeface="+mn-cs"/>
              </a:rPr>
              <a:t>-Wagener/</a:t>
            </a:r>
            <a:r>
              <a:rPr lang="en-GB" sz="1200" i="1" kern="1200" noProof="0" dirty="0" err="1" smtClean="0">
                <a:solidFill>
                  <a:schemeClr val="tx1"/>
                </a:solidFill>
                <a:latin typeface="Arial" pitchFamily="34" charset="0"/>
                <a:ea typeface="+mn-ea"/>
                <a:cs typeface="+mn-cs"/>
              </a:rPr>
              <a:t>Calteux</a:t>
            </a:r>
            <a:r>
              <a:rPr lang="en-GB" sz="1200" i="1" kern="1200" noProof="0" dirty="0" smtClean="0">
                <a:solidFill>
                  <a:schemeClr val="tx1"/>
                </a:solidFill>
                <a:latin typeface="Arial" pitchFamily="34" charset="0"/>
                <a:ea typeface="+mn-ea"/>
                <a:cs typeface="+mn-cs"/>
              </a:rPr>
              <a:t>;</a:t>
            </a:r>
            <a:r>
              <a:rPr lang="en-GB" sz="1200" i="1" kern="1200" baseline="0" noProof="0" dirty="0" smtClean="0">
                <a:solidFill>
                  <a:schemeClr val="tx1"/>
                </a:solidFill>
                <a:latin typeface="Arial" pitchFamily="34" charset="0"/>
                <a:ea typeface="+mn-ea"/>
                <a:cs typeface="+mn-cs"/>
              </a:rPr>
              <a:t> Marcel Schmitz/SIP</a:t>
            </a:r>
            <a:r>
              <a:rPr lang="en-GB" sz="1200" noProof="0" dirty="0" smtClean="0"/>
              <a:t/>
            </a:r>
            <a:br>
              <a:rPr lang="en-GB" sz="1200" noProof="0" dirty="0" smtClean="0"/>
            </a:br>
            <a:endParaRPr lang="en-GB" sz="1200" noProof="0" dirty="0" smtClean="0"/>
          </a:p>
          <a:p>
            <a:pPr indent="0" eaLnBrk="1" hangingPunct="1">
              <a:lnSpc>
                <a:spcPct val="100000"/>
              </a:lnSpc>
              <a:spcBef>
                <a:spcPct val="0"/>
              </a:spcBef>
            </a:pPr>
            <a:r>
              <a:rPr lang="en-GB" sz="1200" b="1" noProof="0" dirty="0" smtClean="0"/>
              <a:t>FOR MORE INFORMATION</a:t>
            </a:r>
          </a:p>
          <a:p>
            <a:pPr indent="0" eaLnBrk="1" hangingPunct="1">
              <a:lnSpc>
                <a:spcPct val="100000"/>
              </a:lnSpc>
              <a:spcBef>
                <a:spcPct val="0"/>
              </a:spcBef>
              <a:buFont typeface="Arial" pitchFamily="34" charset="0"/>
              <a:buChar char="•"/>
            </a:pPr>
            <a:r>
              <a:rPr lang="en-GB" sz="1200" noProof="0" dirty="0" smtClean="0"/>
              <a:t> www.luxembourg.lu: http://www.luxembourg.public.lu/en/le-grand-duche-se-presente/fetes-traditions/index.html</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GB" sz="1200" noProof="0" dirty="0" smtClean="0"/>
              <a:t> UNESCO film</a:t>
            </a:r>
            <a:r>
              <a:rPr lang="en-GB" sz="1200" baseline="0" noProof="0" dirty="0" smtClean="0"/>
              <a:t> on the Echternach hopping procession on</a:t>
            </a:r>
            <a:r>
              <a:rPr lang="en-GB" sz="1200" noProof="0" dirty="0" smtClean="0"/>
              <a:t> youtube.com (duration: 5’20’’): http://www.youtube.com/watch?v=FQ68OFEC_p8</a:t>
            </a:r>
          </a:p>
          <a:p>
            <a:pPr indent="0" eaLnBrk="1" hangingPunct="1">
              <a:lnSpc>
                <a:spcPct val="100000"/>
              </a:lnSpc>
              <a:spcBef>
                <a:spcPct val="0"/>
              </a:spcBef>
              <a:buFont typeface="Arial" pitchFamily="34" charset="0"/>
              <a:buChar char="•"/>
            </a:pPr>
            <a:r>
              <a:rPr lang="en-GB" sz="1200" i="1" noProof="0" dirty="0" smtClean="0"/>
              <a:t> About… Festivals and Traditions in Luxembourg:</a:t>
            </a:r>
            <a:r>
              <a:rPr lang="en-GB" sz="1200" noProof="0" dirty="0" smtClean="0"/>
              <a:t> http://www.luxembourg.public.lu/en/publications/a/apropos-fetes-traditions/index.html</a:t>
            </a:r>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29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indent="0" eaLnBrk="1" hangingPunct="1">
              <a:lnSpc>
                <a:spcPct val="100000"/>
              </a:lnSpc>
              <a:spcBef>
                <a:spcPts val="0"/>
              </a:spcBef>
            </a:pPr>
            <a:r>
              <a:rPr lang="en-GB" sz="1200" b="1" u="sng" noProof="0" dirty="0" smtClean="0"/>
              <a:t>Festivals and traditions: National day (23 June)</a:t>
            </a:r>
          </a:p>
          <a:p>
            <a:pPr indent="0" eaLnBrk="1" hangingPunct="1">
              <a:lnSpc>
                <a:spcPct val="100000"/>
              </a:lnSpc>
              <a:spcBef>
                <a:spcPts val="0"/>
              </a:spcBef>
            </a:pPr>
            <a:endParaRPr lang="en-GB" sz="1200" noProof="0" dirty="0" smtClean="0"/>
          </a:p>
          <a:p>
            <a:pPr indent="0" eaLnBrk="1" hangingPunct="1">
              <a:lnSpc>
                <a:spcPct val="100000"/>
              </a:lnSpc>
              <a:spcBef>
                <a:spcPts val="0"/>
              </a:spcBef>
            </a:pPr>
            <a:r>
              <a:rPr lang="en-GB" sz="1200" noProof="0" dirty="0" smtClean="0"/>
              <a:t>- Celebration of the sovereign’s birthday;</a:t>
            </a:r>
          </a:p>
          <a:p>
            <a:pPr indent="0" eaLnBrk="1" hangingPunct="1">
              <a:lnSpc>
                <a:spcPct val="100000"/>
              </a:lnSpc>
              <a:spcBef>
                <a:spcPts val="0"/>
              </a:spcBef>
            </a:pPr>
            <a:r>
              <a:rPr lang="en-GB" sz="1200" noProof="0" dirty="0" smtClean="0"/>
              <a:t>- Torch-lit procession, fireworks display and jubilant crowds on the eve of 23 June;</a:t>
            </a:r>
          </a:p>
          <a:p>
            <a:pPr indent="0" eaLnBrk="1" hangingPunct="1">
              <a:lnSpc>
                <a:spcPct val="100000"/>
              </a:lnSpc>
              <a:spcBef>
                <a:spcPts val="0"/>
              </a:spcBef>
              <a:buFontTx/>
              <a:buChar char="-"/>
            </a:pPr>
            <a:r>
              <a:rPr lang="en-GB" sz="1200" i="0" noProof="0" dirty="0" smtClean="0"/>
              <a:t> Official</a:t>
            </a:r>
            <a:r>
              <a:rPr lang="en-GB" sz="1200" i="0" baseline="0" noProof="0" dirty="0" smtClean="0"/>
              <a:t> ceremony, </a:t>
            </a:r>
            <a:r>
              <a:rPr lang="en-GB" sz="1200" noProof="0" dirty="0" smtClean="0"/>
              <a:t>interfaith </a:t>
            </a:r>
            <a:r>
              <a:rPr lang="en-GB" sz="1200" i="1" noProof="0" dirty="0" smtClean="0"/>
              <a:t>Te Deum </a:t>
            </a:r>
            <a:r>
              <a:rPr lang="en-GB" sz="1200" noProof="0" dirty="0" smtClean="0"/>
              <a:t>service and grand military parade on 23 June.</a:t>
            </a:r>
          </a:p>
          <a:p>
            <a:pPr indent="0" eaLnBrk="1" hangingPunct="1">
              <a:lnSpc>
                <a:spcPct val="100000"/>
              </a:lnSpc>
              <a:spcBef>
                <a:spcPts val="0"/>
              </a:spcBef>
              <a:buFontTx/>
              <a:buNone/>
            </a:pPr>
            <a:endParaRPr lang="en-GB" sz="1200" noProof="0" dirty="0" smtClean="0"/>
          </a:p>
          <a:p>
            <a:pPr marL="0" marR="0" indent="0" algn="l" defTabSz="914400" rtl="0" eaLnBrk="1" fontAlgn="base" latinLnBrk="0" hangingPunct="1">
              <a:lnSpc>
                <a:spcPct val="100000"/>
              </a:lnSpc>
              <a:spcBef>
                <a:spcPts val="0"/>
              </a:spcBef>
              <a:spcAft>
                <a:spcPct val="0"/>
              </a:spcAft>
              <a:buClrTx/>
              <a:buSzTx/>
              <a:buFontTx/>
              <a:buNone/>
              <a:tabLst/>
              <a:defRPr/>
            </a:pPr>
            <a:r>
              <a:rPr lang="en-GB" sz="1200" i="1" kern="1200" noProof="0" dirty="0" smtClean="0">
                <a:solidFill>
                  <a:schemeClr val="tx1"/>
                </a:solidFill>
                <a:latin typeface="Arial" pitchFamily="34" charset="0"/>
                <a:ea typeface="+mn-ea"/>
                <a:cs typeface="+mn-cs"/>
              </a:rPr>
              <a:t>Images: top left, Avenue</a:t>
            </a:r>
            <a:r>
              <a:rPr lang="en-GB" sz="1200" i="1" kern="1200" baseline="0" noProof="0" dirty="0" smtClean="0">
                <a:solidFill>
                  <a:schemeClr val="tx1"/>
                </a:solidFill>
                <a:latin typeface="Arial" pitchFamily="34" charset="0"/>
                <a:ea typeface="+mn-ea"/>
                <a:cs typeface="+mn-cs"/>
              </a:rPr>
              <a:t> </a:t>
            </a:r>
            <a:r>
              <a:rPr lang="en-GB" sz="1200" i="1" kern="1200" noProof="0" dirty="0" smtClean="0">
                <a:solidFill>
                  <a:schemeClr val="tx1"/>
                </a:solidFill>
                <a:latin typeface="Arial" pitchFamily="34" charset="0"/>
                <a:ea typeface="+mn-ea"/>
                <a:cs typeface="+mn-cs"/>
              </a:rPr>
              <a:t>de la Liberté decorations on national day; bottom left, torch-lit</a:t>
            </a:r>
            <a:r>
              <a:rPr lang="en-GB" sz="1200" i="1" kern="1200" baseline="0" noProof="0" dirty="0" smtClean="0">
                <a:solidFill>
                  <a:schemeClr val="tx1"/>
                </a:solidFill>
                <a:latin typeface="Arial" pitchFamily="34" charset="0"/>
                <a:ea typeface="+mn-ea"/>
                <a:cs typeface="+mn-cs"/>
              </a:rPr>
              <a:t> procession </a:t>
            </a:r>
            <a:r>
              <a:rPr lang="en-GB" sz="1200" i="1" kern="1200" noProof="0" dirty="0" smtClean="0">
                <a:solidFill>
                  <a:schemeClr val="tx1"/>
                </a:solidFill>
                <a:latin typeface="Arial" pitchFamily="34" charset="0"/>
                <a:ea typeface="+mn-ea"/>
                <a:cs typeface="+mn-cs"/>
              </a:rPr>
              <a:t>on the eve of national day; bottom right, the grand-ducal couple</a:t>
            </a:r>
            <a:r>
              <a:rPr lang="en-GB" sz="1200" i="1" kern="1200" baseline="0" noProof="0" dirty="0" smtClean="0">
                <a:solidFill>
                  <a:schemeClr val="tx1"/>
                </a:solidFill>
                <a:latin typeface="Arial" pitchFamily="34" charset="0"/>
                <a:ea typeface="+mn-ea"/>
                <a:cs typeface="+mn-cs"/>
              </a:rPr>
              <a:t> o</a:t>
            </a:r>
            <a:r>
              <a:rPr lang="en-GB" sz="1200" i="1" kern="1200" noProof="0" dirty="0" smtClean="0">
                <a:solidFill>
                  <a:schemeClr val="tx1"/>
                </a:solidFill>
                <a:latin typeface="Arial" pitchFamily="34" charset="0"/>
                <a:ea typeface="+mn-ea"/>
                <a:cs typeface="+mn-cs"/>
              </a:rPr>
              <a:t>n national day </a:t>
            </a:r>
            <a:r>
              <a:rPr lang="en-GB" i="1" noProof="0" dirty="0" smtClean="0"/>
              <a:t>© S</a:t>
            </a:r>
            <a:r>
              <a:rPr lang="en-GB" sz="1200" i="1" kern="1200" baseline="0" noProof="0" dirty="0" smtClean="0">
                <a:solidFill>
                  <a:schemeClr val="tx1"/>
                </a:solidFill>
                <a:latin typeface="Arial" pitchFamily="34" charset="0"/>
                <a:ea typeface="+mn-ea"/>
                <a:cs typeface="+mn-cs"/>
              </a:rPr>
              <a:t>IP; S</a:t>
            </a:r>
            <a:r>
              <a:rPr lang="en-GB" sz="1200" i="1" kern="1200" noProof="0" dirty="0" smtClean="0">
                <a:solidFill>
                  <a:schemeClr val="tx1"/>
                </a:solidFill>
                <a:latin typeface="Arial" pitchFamily="34" charset="0"/>
                <a:ea typeface="+mn-ea"/>
                <a:cs typeface="+mn-cs"/>
              </a:rPr>
              <a:t>IP/Charles</a:t>
            </a:r>
            <a:r>
              <a:rPr lang="en-GB" sz="1200" i="1" kern="1200" baseline="0" noProof="0" dirty="0" smtClean="0">
                <a:solidFill>
                  <a:schemeClr val="tx1"/>
                </a:solidFill>
                <a:latin typeface="Arial" pitchFamily="34" charset="0"/>
                <a:ea typeface="+mn-ea"/>
                <a:cs typeface="+mn-cs"/>
              </a:rPr>
              <a:t> Caratini</a:t>
            </a:r>
            <a:endParaRPr lang="en-GB" sz="1200" i="1" noProof="0" dirty="0" smtClean="0"/>
          </a:p>
          <a:p>
            <a:pPr indent="0" eaLnBrk="1" hangingPunct="1">
              <a:lnSpc>
                <a:spcPct val="100000"/>
              </a:lnSpc>
              <a:spcBef>
                <a:spcPts val="0"/>
              </a:spcBef>
            </a:pPr>
            <a:endParaRPr lang="en-GB" sz="1200" noProof="0" dirty="0" smtClean="0"/>
          </a:p>
          <a:p>
            <a:pPr indent="0" eaLnBrk="1" hangingPunct="1">
              <a:lnSpc>
                <a:spcPct val="100000"/>
              </a:lnSpc>
              <a:spcBef>
                <a:spcPts val="0"/>
              </a:spcBef>
            </a:pPr>
            <a:r>
              <a:rPr lang="en-GB" sz="1200" b="1" noProof="0" dirty="0" smtClean="0"/>
              <a:t>FOR MORE INFORMATION</a:t>
            </a:r>
          </a:p>
          <a:p>
            <a:pPr indent="0" eaLnBrk="1" hangingPunct="1">
              <a:lnSpc>
                <a:spcPct val="100000"/>
              </a:lnSpc>
              <a:spcBef>
                <a:spcPts val="0"/>
              </a:spcBef>
              <a:buFont typeface="Arial" pitchFamily="34" charset="0"/>
              <a:buChar char="•"/>
            </a:pPr>
            <a:r>
              <a:rPr lang="en-GB" sz="1200" noProof="0" dirty="0" smtClean="0"/>
              <a:t> See slide 25 also</a:t>
            </a:r>
          </a:p>
          <a:p>
            <a:pPr indent="0" eaLnBrk="1" hangingPunct="1">
              <a:lnSpc>
                <a:spcPct val="100000"/>
              </a:lnSpc>
              <a:spcBef>
                <a:spcPts val="0"/>
              </a:spcBef>
              <a:buFont typeface="Arial" pitchFamily="34" charset="0"/>
              <a:buChar char="•"/>
            </a:pPr>
            <a:r>
              <a:rPr lang="en-GB" sz="1200" noProof="0" dirty="0" smtClean="0"/>
              <a:t> www.luxembourg.lu: http://www.luxembourg.public.lu/en/le-grand-duche-se-presente/fetes-traditions/index.html</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i="1" noProof="0" dirty="0" smtClean="0"/>
              <a:t> About... Symbols</a:t>
            </a:r>
            <a:r>
              <a:rPr lang="en-GB" sz="1200" i="1" baseline="0" noProof="0" dirty="0" smtClean="0"/>
              <a:t> of the state and of the</a:t>
            </a:r>
            <a:r>
              <a:rPr lang="en-GB" sz="1200" i="1" noProof="0" dirty="0" smtClean="0"/>
              <a:t> nation:</a:t>
            </a:r>
            <a:r>
              <a:rPr lang="en-GB" sz="1200" i="1" baseline="0" noProof="0" dirty="0" smtClean="0"/>
              <a:t> </a:t>
            </a:r>
            <a:r>
              <a:rPr lang="en-GB" sz="1200" noProof="0" dirty="0" smtClean="0"/>
              <a:t>http://www.luxembourg.public.lu/en/publications/d/ap-symboles/index.html</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i="1" noProof="0" dirty="0" smtClean="0">
                <a:cs typeface="Arial" charset="0"/>
              </a:rPr>
              <a:t> Everything</a:t>
            </a:r>
            <a:r>
              <a:rPr lang="en-GB" sz="1200" i="1" baseline="0" noProof="0" dirty="0" smtClean="0">
                <a:cs typeface="Arial" charset="0"/>
              </a:rPr>
              <a:t> you need to know about the Grand Duchy of Luxembourg</a:t>
            </a:r>
            <a:r>
              <a:rPr lang="en-GB" sz="1200" i="1" noProof="0" dirty="0" smtClean="0">
                <a:cs typeface="Arial" charset="0"/>
              </a:rPr>
              <a:t>:</a:t>
            </a:r>
            <a:r>
              <a:rPr lang="en-GB" sz="1200" i="1" baseline="0" noProof="0" dirty="0" smtClean="0">
                <a:cs typeface="Arial" charset="0"/>
              </a:rPr>
              <a:t> </a:t>
            </a:r>
            <a:r>
              <a:rPr lang="en-GB" sz="1200" noProof="0" dirty="0" smtClean="0">
                <a:cs typeface="Arial" charset="0"/>
              </a:rPr>
              <a:t>http://www.luxembourg.public.lu/en/publications/c/tout-savoir/index.html</a:t>
            </a:r>
            <a:endParaRPr lang="en-GB" sz="1200" i="0"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pPr indent="0" eaLnBrk="1" hangingPunct="1">
              <a:lnSpc>
                <a:spcPct val="100000"/>
              </a:lnSpc>
              <a:spcBef>
                <a:spcPct val="0"/>
              </a:spcBef>
            </a:pPr>
            <a:r>
              <a:rPr lang="en-GB" sz="1200" b="1" u="sng" noProof="0" dirty="0" smtClean="0"/>
              <a:t>At a glance</a:t>
            </a:r>
          </a:p>
          <a:p>
            <a:pPr indent="0" eaLnBrk="1" hangingPunct="1">
              <a:lnSpc>
                <a:spcPct val="100000"/>
              </a:lnSpc>
              <a:spcBef>
                <a:spcPct val="0"/>
              </a:spcBef>
            </a:pPr>
            <a:endParaRPr lang="en-GB" sz="1200" b="1" noProof="0" dirty="0" smtClean="0"/>
          </a:p>
          <a:p>
            <a:pPr indent="0" eaLnBrk="1" hangingPunct="1">
              <a:lnSpc>
                <a:spcPct val="100000"/>
              </a:lnSpc>
              <a:spcBef>
                <a:spcPct val="0"/>
              </a:spcBef>
            </a:pPr>
            <a:r>
              <a:rPr lang="en-GB" sz="1200" b="1" noProof="0" dirty="0" smtClean="0"/>
              <a:t>Official name: </a:t>
            </a:r>
            <a:r>
              <a:rPr lang="en-GB" sz="1200" noProof="0" dirty="0" smtClean="0"/>
              <a:t>Grand Duchy of Luxembourg. Independent since 1839, it is the world’s only grand duchy.</a:t>
            </a:r>
          </a:p>
          <a:p>
            <a:pPr indent="0" eaLnBrk="1" hangingPunct="1">
              <a:lnSpc>
                <a:spcPct val="100000"/>
              </a:lnSpc>
              <a:spcBef>
                <a:spcPct val="0"/>
              </a:spcBef>
            </a:pPr>
            <a:endParaRPr lang="en-GB" sz="1200" b="1" noProof="0" dirty="0" smtClean="0"/>
          </a:p>
          <a:p>
            <a:pPr indent="0" eaLnBrk="1" hangingPunct="1">
              <a:lnSpc>
                <a:spcPct val="100000"/>
              </a:lnSpc>
              <a:spcBef>
                <a:spcPct val="0"/>
              </a:spcBef>
            </a:pPr>
            <a:r>
              <a:rPr lang="en-GB" sz="1200" b="1" noProof="0" dirty="0" smtClean="0"/>
              <a:t>Capital: </a:t>
            </a:r>
            <a:r>
              <a:rPr lang="en-GB" sz="1200" noProof="0" dirty="0" smtClean="0"/>
              <a:t>Luxembourg (115,200 inhabitants as of 1.1.2016)</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b="1" noProof="0" dirty="0" smtClean="0"/>
              <a:t>Neighbouring countries:</a:t>
            </a:r>
            <a:r>
              <a:rPr lang="en-GB" sz="1200" noProof="0" dirty="0" smtClean="0"/>
              <a:t> Belgium, France, Germany</a:t>
            </a:r>
          </a:p>
          <a:p>
            <a:pPr indent="0" eaLnBrk="1" hangingPunct="1">
              <a:lnSpc>
                <a:spcPct val="100000"/>
              </a:lnSpc>
              <a:spcBef>
                <a:spcPct val="0"/>
              </a:spcBef>
            </a:pPr>
            <a:endParaRPr lang="en-GB" sz="1200" b="1" noProof="0" dirty="0" smtClean="0"/>
          </a:p>
          <a:p>
            <a:pPr indent="0" eaLnBrk="1" hangingPunct="1">
              <a:lnSpc>
                <a:spcPct val="100000"/>
              </a:lnSpc>
              <a:spcBef>
                <a:spcPct val="0"/>
              </a:spcBef>
            </a:pPr>
            <a:r>
              <a:rPr lang="en-GB" sz="1200" b="1" noProof="0" dirty="0" smtClean="0"/>
              <a:t>Area: </a:t>
            </a:r>
            <a:r>
              <a:rPr lang="en-GB" sz="1200" noProof="0" dirty="0" smtClean="0"/>
              <a:t>2,586 km</a:t>
            </a:r>
            <a:r>
              <a:rPr lang="en-GB" sz="1200" baseline="30000" noProof="0" dirty="0" smtClean="0"/>
              <a:t>2</a:t>
            </a:r>
            <a:r>
              <a:rPr lang="en-GB" sz="1200" noProof="0" dirty="0" smtClean="0"/>
              <a:t>. Luxembourg measures a maximum of 82 km (50.95 miles) from north to south and 57 km (35.42 miles) from east to west.</a:t>
            </a:r>
          </a:p>
          <a:p>
            <a:pPr indent="0" eaLnBrk="1" hangingPunct="1">
              <a:lnSpc>
                <a:spcPct val="100000"/>
              </a:lnSpc>
              <a:spcBef>
                <a:spcPct val="0"/>
              </a:spcBef>
            </a:pPr>
            <a:endParaRPr lang="en-GB" sz="1200" b="1" noProof="0" dirty="0" smtClean="0"/>
          </a:p>
          <a:p>
            <a:pPr indent="0" eaLnBrk="1" hangingPunct="1">
              <a:lnSpc>
                <a:spcPct val="100000"/>
              </a:lnSpc>
              <a:spcBef>
                <a:spcPct val="0"/>
              </a:spcBef>
            </a:pPr>
            <a:r>
              <a:rPr lang="en-GB" sz="1200" b="1" noProof="0" dirty="0" smtClean="0"/>
              <a:t>Languages: </a:t>
            </a:r>
            <a:r>
              <a:rPr lang="en-GB" sz="1200" b="0" noProof="0" dirty="0" smtClean="0"/>
              <a:t>Luxembourgish</a:t>
            </a:r>
            <a:r>
              <a:rPr lang="en-GB" sz="1200" b="0" baseline="0" noProof="0" dirty="0" smtClean="0"/>
              <a:t> (</a:t>
            </a:r>
            <a:r>
              <a:rPr lang="en-GB" sz="1200" i="1" noProof="0" dirty="0" err="1" smtClean="0"/>
              <a:t>Lëtzebuergesch</a:t>
            </a:r>
            <a:r>
              <a:rPr lang="en-GB" sz="1200" i="1" noProof="0" dirty="0" smtClean="0"/>
              <a:t> – </a:t>
            </a:r>
            <a:r>
              <a:rPr lang="en-GB" sz="1200" b="1" noProof="0" dirty="0" smtClean="0"/>
              <a:t>national language</a:t>
            </a:r>
            <a:r>
              <a:rPr lang="en-GB" sz="1200" b="0" noProof="0" dirty="0" smtClean="0"/>
              <a:t>);</a:t>
            </a:r>
            <a:r>
              <a:rPr lang="en-GB" sz="1200" b="1" noProof="0" dirty="0" smtClean="0"/>
              <a:t> </a:t>
            </a:r>
            <a:r>
              <a:rPr lang="en-GB" sz="1200" noProof="0" dirty="0" smtClean="0"/>
              <a:t>French, German,</a:t>
            </a:r>
            <a:r>
              <a:rPr lang="en-GB" sz="1200" baseline="0" noProof="0" dirty="0" smtClean="0"/>
              <a:t> </a:t>
            </a:r>
            <a:r>
              <a:rPr lang="en-GB" sz="1200" b="0" noProof="0" dirty="0" smtClean="0"/>
              <a:t>Luxembourgish </a:t>
            </a:r>
            <a:r>
              <a:rPr lang="en-GB" sz="1200" b="1" noProof="0" dirty="0" smtClean="0"/>
              <a:t>(administrative languages); </a:t>
            </a:r>
            <a:r>
              <a:rPr lang="en-GB" sz="1200" noProof="0" dirty="0" smtClean="0"/>
              <a:t>the majority of the Grand Duchy’s inhabitants are multilingual, speaking additional languages not mentioned above, e.g. English. Added to this are languages spoken by the non-Luxembourg communities, such as Portuguese or Italian.</a:t>
            </a:r>
          </a:p>
          <a:p>
            <a:pPr indent="0" eaLnBrk="1" hangingPunct="1">
              <a:lnSpc>
                <a:spcPct val="100000"/>
              </a:lnSpc>
              <a:spcBef>
                <a:spcPct val="0"/>
              </a:spcBef>
            </a:pPr>
            <a:endParaRPr lang="en-GB" sz="1200" b="1" noProof="0" dirty="0" smtClean="0"/>
          </a:p>
          <a:p>
            <a:pPr indent="0" eaLnBrk="1" hangingPunct="1">
              <a:lnSpc>
                <a:spcPct val="100000"/>
              </a:lnSpc>
              <a:spcBef>
                <a:spcPct val="0"/>
              </a:spcBef>
            </a:pPr>
            <a:r>
              <a:rPr lang="en-GB" sz="1200" b="1" noProof="0" dirty="0" smtClean="0"/>
              <a:t>Population </a:t>
            </a:r>
            <a:r>
              <a:rPr lang="en-GB" sz="1200" b="1" i="0" noProof="0" dirty="0" smtClean="0"/>
              <a:t>(as of </a:t>
            </a:r>
            <a:r>
              <a:rPr lang="en-GB" sz="1200" b="1" noProof="0" dirty="0" smtClean="0"/>
              <a:t>1.1.2016</a:t>
            </a:r>
            <a:r>
              <a:rPr lang="en-GB" sz="1200" b="1" i="0" noProof="0" dirty="0" smtClean="0"/>
              <a:t>): </a:t>
            </a:r>
          </a:p>
          <a:p>
            <a:pPr indent="0" eaLnBrk="1" hangingPunct="1">
              <a:lnSpc>
                <a:spcPct val="100000"/>
              </a:lnSpc>
              <a:spcBef>
                <a:spcPct val="0"/>
              </a:spcBef>
              <a:buFont typeface="Calibri" pitchFamily="34" charset="0"/>
              <a:buNone/>
            </a:pPr>
            <a:r>
              <a:rPr lang="en-GB" sz="1200" noProof="0" dirty="0" smtClean="0">
                <a:cs typeface="Arial" charset="0"/>
              </a:rPr>
              <a:t>- 576,200 in</a:t>
            </a:r>
            <a:r>
              <a:rPr lang="en-GB" sz="1200" noProof="0" dirty="0" smtClean="0"/>
              <a:t>habitants;</a:t>
            </a:r>
          </a:p>
          <a:p>
            <a:pPr indent="0" eaLnBrk="1" hangingPunct="1">
              <a:lnSpc>
                <a:spcPct val="100000"/>
              </a:lnSpc>
              <a:spcBef>
                <a:spcPct val="0"/>
              </a:spcBef>
              <a:buFont typeface="Calibri" pitchFamily="34" charset="0"/>
              <a:buNone/>
            </a:pPr>
            <a:r>
              <a:rPr lang="en-GB" sz="1200" noProof="0" dirty="0" smtClean="0"/>
              <a:t>- more than 170 nationalities;</a:t>
            </a:r>
          </a:p>
          <a:p>
            <a:pPr indent="0" eaLnBrk="1" hangingPunct="1">
              <a:lnSpc>
                <a:spcPct val="100000"/>
              </a:lnSpc>
              <a:spcBef>
                <a:spcPct val="0"/>
              </a:spcBef>
              <a:buFont typeface="Calibri" pitchFamily="34" charset="0"/>
              <a:buNone/>
            </a:pPr>
            <a:r>
              <a:rPr lang="en-GB" sz="1200" noProof="0" dirty="0" smtClean="0"/>
              <a:t>- percentage of foreigners: 46.7%.</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b="1" noProof="0" dirty="0" smtClean="0">
                <a:cs typeface="Arial" charset="0"/>
              </a:rPr>
              <a:t>Time zone: </a:t>
            </a:r>
            <a:r>
              <a:rPr lang="en-GB" sz="1200" noProof="0" dirty="0" smtClean="0">
                <a:cs typeface="Arial" charset="0"/>
              </a:rPr>
              <a:t>GMT/UTC +1</a:t>
            </a:r>
          </a:p>
          <a:p>
            <a:pPr indent="0" eaLnBrk="1" hangingPunct="1">
              <a:lnSpc>
                <a:spcPct val="100000"/>
              </a:lnSpc>
              <a:spcBef>
                <a:spcPct val="0"/>
              </a:spcBef>
            </a:pPr>
            <a:endParaRPr lang="en-GB" sz="1200" b="1" noProof="0" dirty="0" smtClean="0">
              <a:cs typeface="Arial" charset="0"/>
            </a:endParaRPr>
          </a:p>
          <a:p>
            <a:pPr indent="0" eaLnBrk="1" hangingPunct="1">
              <a:lnSpc>
                <a:spcPct val="100000"/>
              </a:lnSpc>
              <a:spcBef>
                <a:spcPct val="0"/>
              </a:spcBef>
            </a:pPr>
            <a:r>
              <a:rPr lang="en-GB" sz="1200" b="1" noProof="0" dirty="0" smtClean="0">
                <a:cs typeface="Arial" charset="0"/>
              </a:rPr>
              <a:t>Currency unit: </a:t>
            </a:r>
            <a:r>
              <a:rPr lang="en-GB" sz="1200" noProof="0" dirty="0" smtClean="0">
                <a:cs typeface="Arial" charset="0"/>
              </a:rPr>
              <a:t>euro (1 euro = 100 cents)</a:t>
            </a:r>
            <a:br>
              <a:rPr lang="en-GB" sz="1200" noProof="0" dirty="0" smtClean="0">
                <a:cs typeface="Arial" charset="0"/>
              </a:rPr>
            </a:br>
            <a:endParaRPr lang="en-GB" sz="1200" noProof="0" dirty="0" smtClean="0">
              <a:cs typeface="Arial" charset="0"/>
            </a:endParaRPr>
          </a:p>
          <a:p>
            <a:pPr indent="0" eaLnBrk="1" hangingPunct="1">
              <a:lnSpc>
                <a:spcPct val="100000"/>
              </a:lnSpc>
              <a:spcBef>
                <a:spcPct val="0"/>
              </a:spcBef>
            </a:pPr>
            <a:r>
              <a:rPr lang="en-GB" sz="1200" b="1" noProof="0" dirty="0" smtClean="0">
                <a:cs typeface="Arial" charset="0"/>
              </a:rPr>
              <a:t>FOR MORE INFORMATION</a:t>
            </a:r>
          </a:p>
          <a:p>
            <a:pPr indent="0" eaLnBrk="1" hangingPunct="1">
              <a:lnSpc>
                <a:spcPct val="100000"/>
              </a:lnSpc>
              <a:spcBef>
                <a:spcPct val="0"/>
              </a:spcBef>
              <a:buFont typeface="Arial" pitchFamily="34" charset="0"/>
              <a:buChar char="•"/>
              <a:defRPr/>
            </a:pPr>
            <a:r>
              <a:rPr lang="en-GB" sz="1200" noProof="0" dirty="0" smtClean="0">
                <a:cs typeface="Arial" charset="0"/>
              </a:rPr>
              <a:t> www.luxembourg.lu: http://www.luxembourg.public.lu/en/le-grand-duche-se-presente/luxembourg-tour-horizon/index.html</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GB" sz="1200" i="1" noProof="0" dirty="0" smtClean="0">
                <a:cs typeface="Arial" charset="0"/>
              </a:rPr>
              <a:t> Everything</a:t>
            </a:r>
            <a:r>
              <a:rPr lang="en-GB" sz="1200" i="1" baseline="0" noProof="0" dirty="0" smtClean="0">
                <a:cs typeface="Arial" charset="0"/>
              </a:rPr>
              <a:t> you need to know about the Grand Duchy of Luxembourg</a:t>
            </a:r>
            <a:r>
              <a:rPr lang="en-GB" sz="1200" i="1" noProof="0" dirty="0" smtClean="0">
                <a:cs typeface="Arial" charset="0"/>
              </a:rPr>
              <a:t>: </a:t>
            </a:r>
            <a:r>
              <a:rPr lang="en-GB" sz="1200" noProof="0" dirty="0" smtClean="0">
                <a:cs typeface="Arial" charset="0"/>
              </a:rPr>
              <a:t>http://www.luxembourg.public.lu/en/publications/c/tout-savoir/index.html</a:t>
            </a:r>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en-GB" sz="1200" b="1" u="sng" noProof="0" dirty="0" smtClean="0"/>
              <a:t>Festivals and traditions: </a:t>
            </a:r>
            <a:r>
              <a:rPr lang="en-GB" sz="1200" b="1" i="1" u="sng" noProof="0" dirty="0" smtClean="0"/>
              <a:t>Schueberfouer </a:t>
            </a:r>
            <a:r>
              <a:rPr lang="en-GB" sz="1200" b="1" i="0" u="sng" noProof="0" dirty="0" smtClean="0"/>
              <a:t>(funfair)</a:t>
            </a:r>
          </a:p>
          <a:p>
            <a:pPr eaLnBrk="1" hangingPunct="1">
              <a:spcBef>
                <a:spcPct val="0"/>
              </a:spcBef>
            </a:pPr>
            <a:endParaRPr lang="en-GB" sz="1200" noProof="0" dirty="0" smtClean="0"/>
          </a:p>
          <a:p>
            <a:pPr eaLnBrk="1" hangingPunct="1">
              <a:spcBef>
                <a:spcPct val="0"/>
              </a:spcBef>
            </a:pPr>
            <a:r>
              <a:rPr lang="en-GB" sz="1200" noProof="0" dirty="0" smtClean="0"/>
              <a:t>- Funfair in Luxembourg City, founded in 1340 by John the Blind;</a:t>
            </a:r>
          </a:p>
          <a:p>
            <a:pPr eaLnBrk="1" hangingPunct="1">
              <a:spcBef>
                <a:spcPct val="0"/>
              </a:spcBef>
            </a:pPr>
            <a:r>
              <a:rPr lang="en-GB" sz="1200" noProof="0" dirty="0" smtClean="0"/>
              <a:t>- The</a:t>
            </a:r>
            <a:r>
              <a:rPr lang="en-GB" sz="1200" baseline="0" noProof="0" dirty="0" smtClean="0"/>
              <a:t> </a:t>
            </a:r>
            <a:r>
              <a:rPr lang="en-GB" sz="1200" i="1" baseline="0" noProof="0" dirty="0" err="1" smtClean="0"/>
              <a:t>Schueberfouer</a:t>
            </a:r>
            <a:r>
              <a:rPr lang="en-GB" sz="1200" baseline="0" noProof="0" dirty="0" smtClean="0"/>
              <a:t> takes</a:t>
            </a:r>
            <a:r>
              <a:rPr lang="en-GB" sz="1200" noProof="0" dirty="0" smtClean="0"/>
              <a:t> place from late August to early September;</a:t>
            </a:r>
          </a:p>
          <a:p>
            <a:pPr eaLnBrk="1" hangingPunct="1">
              <a:spcBef>
                <a:spcPct val="0"/>
              </a:spcBef>
              <a:buFontTx/>
              <a:buChar char="-"/>
            </a:pPr>
            <a:r>
              <a:rPr lang="en-GB" sz="1200" noProof="0" dirty="0" smtClean="0"/>
              <a:t> The largest funfair in Luxembourg and the Greater Region: attracting more than 2 million visitors each year on the 4-hectare Glacis ground, not far from the city centre.</a:t>
            </a:r>
          </a:p>
          <a:p>
            <a:pPr eaLnBrk="1" hangingPunct="1">
              <a:spcBef>
                <a:spcPct val="0"/>
              </a:spcBef>
              <a:buFontTx/>
              <a:buChar char="-"/>
            </a:pPr>
            <a:endParaRPr lang="en-GB" sz="1200" noProof="0" dirty="0" smtClean="0"/>
          </a:p>
          <a:p>
            <a:pPr eaLnBrk="1" hangingPunct="1">
              <a:spcBef>
                <a:spcPct val="0"/>
              </a:spcBef>
              <a:buFontTx/>
              <a:buNone/>
            </a:pPr>
            <a:r>
              <a:rPr lang="en-GB" sz="1200" i="1" kern="1200" noProof="0" dirty="0" smtClean="0">
                <a:solidFill>
                  <a:schemeClr val="tx1"/>
                </a:solidFill>
                <a:latin typeface="Arial" pitchFamily="34" charset="0"/>
                <a:ea typeface="+mn-ea"/>
                <a:cs typeface="+mn-cs"/>
              </a:rPr>
              <a:t>Images:</a:t>
            </a:r>
            <a:r>
              <a:rPr lang="en-GB" sz="1200" i="1" kern="1200" baseline="0" noProof="0" dirty="0" smtClean="0">
                <a:solidFill>
                  <a:schemeClr val="tx1"/>
                </a:solidFill>
                <a:latin typeface="Arial" pitchFamily="34" charset="0"/>
                <a:ea typeface="+mn-ea"/>
                <a:cs typeface="+mn-cs"/>
              </a:rPr>
              <a:t> </a:t>
            </a:r>
            <a:r>
              <a:rPr lang="en-GB" i="1" noProof="0" dirty="0" smtClean="0"/>
              <a:t>©</a:t>
            </a:r>
            <a:r>
              <a:rPr lang="en-GB" noProof="0" dirty="0" smtClean="0"/>
              <a:t> </a:t>
            </a:r>
            <a:r>
              <a:rPr lang="en-GB" sz="1200" i="1" kern="1200" noProof="0" dirty="0" smtClean="0">
                <a:solidFill>
                  <a:schemeClr val="tx1"/>
                </a:solidFill>
                <a:latin typeface="Arial" pitchFamily="34" charset="0"/>
                <a:ea typeface="+mn-ea"/>
                <a:cs typeface="+mn-cs"/>
              </a:rPr>
              <a:t>Christof Weber/SIP; SIP</a:t>
            </a:r>
            <a:endParaRPr lang="en-GB" sz="1200" noProof="0" dirty="0" smtClean="0"/>
          </a:p>
          <a:p>
            <a:pPr eaLnBrk="1" hangingPunct="1">
              <a:spcBef>
                <a:spcPct val="0"/>
              </a:spcBef>
            </a:pPr>
            <a:endParaRPr lang="en-GB" sz="1200" noProof="0" dirty="0" smtClean="0"/>
          </a:p>
          <a:p>
            <a:pPr eaLnBrk="1" hangingPunct="1">
              <a:spcBef>
                <a:spcPct val="0"/>
              </a:spcBef>
            </a:pPr>
            <a:r>
              <a:rPr lang="en-GB" sz="1200" b="1" noProof="0" dirty="0" smtClean="0"/>
              <a:t>FOR MORE INFORMATION</a:t>
            </a:r>
          </a:p>
          <a:p>
            <a:pPr eaLnBrk="1" hangingPunct="1">
              <a:spcBef>
                <a:spcPct val="0"/>
              </a:spcBef>
              <a:buFont typeface="Arial" pitchFamily="34" charset="0"/>
              <a:buChar char="•"/>
            </a:pPr>
            <a:r>
              <a:rPr lang="en-GB" sz="1200" noProof="0" dirty="0" smtClean="0"/>
              <a:t> www.luxembourg.lu: http://www.luxembourg.public.lu/en/le-grand-duche-se-presente/fetes-traditions/index.html</a:t>
            </a:r>
          </a:p>
          <a:p>
            <a:pPr eaLnBrk="1" hangingPunct="1">
              <a:spcBef>
                <a:spcPct val="0"/>
              </a:spcBef>
              <a:buFont typeface="Arial" pitchFamily="34" charset="0"/>
              <a:buChar char="•"/>
            </a:pPr>
            <a:r>
              <a:rPr lang="en-GB" sz="1200" i="1" noProof="0" dirty="0" smtClean="0"/>
              <a:t> About… Festivals and Traditions in Luxembourg:</a:t>
            </a:r>
            <a:r>
              <a:rPr lang="en-GB" sz="1200" noProof="0" dirty="0" smtClean="0"/>
              <a:t> http://www.luxembourg.public.lu/en/publications/a/apropos-fetes-traditions/index.html</a:t>
            </a:r>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31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indent="0" eaLnBrk="1" hangingPunct="1">
              <a:lnSpc>
                <a:spcPct val="100000"/>
              </a:lnSpc>
              <a:spcBef>
                <a:spcPct val="0"/>
              </a:spcBef>
            </a:pPr>
            <a:r>
              <a:rPr lang="en-GB" sz="1200" b="1" u="sng" dirty="0" smtClean="0"/>
              <a:t>Festivals and traditions: </a:t>
            </a:r>
            <a:r>
              <a:rPr lang="en-GB" sz="1200" b="1" i="1" u="sng" dirty="0" err="1" smtClean="0"/>
              <a:t>Buergbrennen</a:t>
            </a:r>
            <a:r>
              <a:rPr lang="en-GB" sz="1200" b="1" u="sng" dirty="0" smtClean="0"/>
              <a:t> (burning of the cross)</a:t>
            </a:r>
          </a:p>
          <a:p>
            <a:pPr marL="0" indent="0" eaLnBrk="1" hangingPunct="1">
              <a:lnSpc>
                <a:spcPct val="100000"/>
              </a:lnSpc>
              <a:spcBef>
                <a:spcPct val="0"/>
              </a:spcBef>
            </a:pPr>
            <a:endParaRPr lang="en-GB" sz="1200" dirty="0" smtClean="0"/>
          </a:p>
          <a:p>
            <a:pPr marL="0" indent="0" eaLnBrk="1" hangingPunct="1">
              <a:lnSpc>
                <a:spcPct val="100000"/>
              </a:lnSpc>
              <a:spcBef>
                <a:spcPct val="0"/>
              </a:spcBef>
            </a:pPr>
            <a:r>
              <a:rPr lang="en-GB" sz="1200" dirty="0" smtClean="0"/>
              <a:t>- On the first Sunday of Lent, </a:t>
            </a:r>
            <a:r>
              <a:rPr lang="en-GB" sz="1200" i="1" dirty="0" smtClean="0"/>
              <a:t>Buergen</a:t>
            </a:r>
            <a:r>
              <a:rPr lang="en-GB" sz="1200" dirty="0" smtClean="0"/>
              <a:t> (cross stakes) are set alight throughout the country to chase away the winter;</a:t>
            </a:r>
          </a:p>
          <a:p>
            <a:pPr marL="0" indent="0" eaLnBrk="1" hangingPunct="1">
              <a:lnSpc>
                <a:spcPct val="100000"/>
              </a:lnSpc>
              <a:spcBef>
                <a:spcPct val="0"/>
              </a:spcBef>
              <a:buFontTx/>
              <a:buChar char="-"/>
            </a:pPr>
            <a:r>
              <a:rPr lang="en-GB" sz="1200" dirty="0" smtClean="0"/>
              <a:t> Traditional festival each year</a:t>
            </a:r>
            <a:r>
              <a:rPr lang="en-GB" sz="1200" baseline="0" dirty="0" smtClean="0"/>
              <a:t> </a:t>
            </a:r>
            <a:r>
              <a:rPr lang="en-GB" sz="1200" dirty="0" smtClean="0"/>
              <a:t>attracting</a:t>
            </a:r>
            <a:r>
              <a:rPr lang="en-GB" sz="1200" baseline="0" dirty="0" smtClean="0"/>
              <a:t> </a:t>
            </a:r>
            <a:r>
              <a:rPr lang="en-GB" sz="1200" dirty="0" smtClean="0"/>
              <a:t>thousands of people in different parts of the country.</a:t>
            </a:r>
          </a:p>
          <a:p>
            <a:pPr marL="0" indent="0" eaLnBrk="1" hangingPunct="1">
              <a:lnSpc>
                <a:spcPct val="100000"/>
              </a:lnSpc>
              <a:spcBef>
                <a:spcPct val="0"/>
              </a:spcBef>
              <a:buFontTx/>
              <a:buNone/>
            </a:pPr>
            <a:endParaRPr lang="en-GB" sz="12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fr-FR" sz="1200" i="1" kern="1200" dirty="0" smtClean="0">
                <a:solidFill>
                  <a:schemeClr val="tx1"/>
                </a:solidFill>
                <a:latin typeface="Arial" pitchFamily="34" charset="0"/>
                <a:ea typeface="+mn-ea"/>
                <a:cs typeface="+mn-cs"/>
              </a:rPr>
              <a:t>Image:</a:t>
            </a:r>
            <a:r>
              <a:rPr lang="fr-FR" sz="1200" i="1" kern="1200" baseline="0" dirty="0" smtClean="0">
                <a:solidFill>
                  <a:schemeClr val="tx1"/>
                </a:solidFill>
                <a:latin typeface="Arial" pitchFamily="34" charset="0"/>
                <a:ea typeface="+mn-ea"/>
                <a:cs typeface="+mn-cs"/>
              </a:rPr>
              <a:t> </a:t>
            </a:r>
            <a:r>
              <a:rPr lang="en-GB" i="1" dirty="0" smtClean="0"/>
              <a:t>© </a:t>
            </a:r>
            <a:r>
              <a:rPr lang="fr-FR" sz="1200" i="1" kern="1200" dirty="0" smtClean="0">
                <a:solidFill>
                  <a:schemeClr val="tx1"/>
                </a:solidFill>
                <a:latin typeface="Arial" pitchFamily="34" charset="0"/>
                <a:ea typeface="+mn-ea"/>
                <a:cs typeface="+mn-cs"/>
              </a:rPr>
              <a:t>Claude Piscitelli</a:t>
            </a:r>
            <a:endParaRPr lang="en-GB" sz="1200" dirty="0" smtClean="0"/>
          </a:p>
          <a:p>
            <a:pPr marL="0" indent="0" eaLnBrk="1" hangingPunct="1">
              <a:lnSpc>
                <a:spcPct val="100000"/>
              </a:lnSpc>
              <a:spcBef>
                <a:spcPct val="0"/>
              </a:spcBef>
              <a:buFontTx/>
              <a:buNone/>
            </a:pPr>
            <a:endParaRPr lang="en-GB" sz="1200" dirty="0" smtClean="0"/>
          </a:p>
          <a:p>
            <a:pPr marL="0" indent="0" eaLnBrk="1" hangingPunct="1">
              <a:lnSpc>
                <a:spcPct val="100000"/>
              </a:lnSpc>
              <a:spcBef>
                <a:spcPct val="0"/>
              </a:spcBef>
            </a:pPr>
            <a:r>
              <a:rPr lang="en-GB" sz="1200" b="1" dirty="0" smtClean="0"/>
              <a:t>FOR MORE INFORMATION</a:t>
            </a:r>
          </a:p>
          <a:p>
            <a:pPr marL="0" indent="0" eaLnBrk="1" hangingPunct="1">
              <a:lnSpc>
                <a:spcPct val="100000"/>
              </a:lnSpc>
              <a:spcBef>
                <a:spcPct val="0"/>
              </a:spcBef>
              <a:buFont typeface="Arial" pitchFamily="34" charset="0"/>
              <a:buChar char="•"/>
            </a:pPr>
            <a:r>
              <a:rPr lang="lb-LU" sz="1200" baseline="0" dirty="0" smtClean="0"/>
              <a:t> </a:t>
            </a:r>
            <a:r>
              <a:rPr lang="lb-LU" sz="1200" dirty="0" smtClean="0"/>
              <a:t>www.luxembourg.lu: http://www.luxembourg.public.lu/en/le-grand-duche-se-presente/fetes-traditions/index.html</a:t>
            </a:r>
            <a:endParaRPr lang="fr-CH" sz="1200" dirty="0" smtClean="0"/>
          </a:p>
          <a:p>
            <a:pPr marL="0" indent="0" eaLnBrk="1" hangingPunct="1">
              <a:lnSpc>
                <a:spcPct val="100000"/>
              </a:lnSpc>
              <a:spcBef>
                <a:spcPct val="0"/>
              </a:spcBef>
              <a:buFont typeface="Arial" pitchFamily="34" charset="0"/>
              <a:buChar char="•"/>
            </a:pPr>
            <a:r>
              <a:rPr lang="fr-CH" sz="1200" i="1" dirty="0" smtClean="0"/>
              <a:t> About… Festivals and Traditions in Luxembourg:</a:t>
            </a:r>
            <a:r>
              <a:rPr lang="fr-CH" sz="1200" dirty="0" smtClean="0"/>
              <a:t> http://www.luxembourg.public.lu/en/publications/a/apropos-fetes-traditions/index.html</a:t>
            </a:r>
          </a:p>
          <a:p>
            <a:pPr marL="0" indent="0" eaLnBrk="1" hangingPunct="1">
              <a:lnSpc>
                <a:spcPct val="100000"/>
              </a:lnSpc>
              <a:spcBef>
                <a:spcPct val="0"/>
              </a:spcBef>
              <a:buFontTx/>
              <a:buNone/>
            </a:pPr>
            <a:endParaRPr lang="en-GB" sz="1200" dirty="0" smtClean="0"/>
          </a:p>
          <a:p>
            <a:pPr marL="0" indent="0" eaLnBrk="1" hangingPunct="1">
              <a:lnSpc>
                <a:spcPct val="100000"/>
              </a:lnSpc>
              <a:spcBef>
                <a:spcPct val="0"/>
              </a:spcBef>
            </a:pPr>
            <a:endParaRPr lang="en-GB" sz="1200" dirty="0" smtClean="0"/>
          </a:p>
          <a:p>
            <a:pPr marL="0" indent="0">
              <a:lnSpc>
                <a:spcPct val="100000"/>
              </a:lnSpc>
            </a:pPr>
            <a:endParaRPr lang="fr-CH"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32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indent="0" eaLnBrk="1" hangingPunct="1">
              <a:lnSpc>
                <a:spcPct val="100000"/>
              </a:lnSpc>
              <a:spcBef>
                <a:spcPct val="0"/>
              </a:spcBef>
            </a:pPr>
            <a:r>
              <a:rPr lang="en-GB" sz="1200" b="1" u="sng" dirty="0" smtClean="0">
                <a:latin typeface="Arial" charset="0"/>
                <a:cs typeface="Arial" charset="0"/>
              </a:rPr>
              <a:t>Festivals and traditions: </a:t>
            </a:r>
            <a:r>
              <a:rPr lang="en-GB" sz="1200" b="1" i="1" u="sng" dirty="0" smtClean="0">
                <a:latin typeface="Arial" charset="0"/>
                <a:cs typeface="Arial" charset="0"/>
              </a:rPr>
              <a:t>Liichtmëssdag</a:t>
            </a:r>
            <a:r>
              <a:rPr lang="en-GB" sz="1200" b="1" u="sng" dirty="0" smtClean="0">
                <a:latin typeface="Arial" charset="0"/>
                <a:cs typeface="Arial" charset="0"/>
              </a:rPr>
              <a:t> (Candlemas)</a:t>
            </a:r>
          </a:p>
          <a:p>
            <a:pPr indent="0" eaLnBrk="1" hangingPunct="1">
              <a:lnSpc>
                <a:spcPct val="100000"/>
              </a:lnSpc>
              <a:spcBef>
                <a:spcPct val="0"/>
              </a:spcBef>
            </a:pPr>
            <a:endParaRPr lang="en-GB" sz="1200" dirty="0" smtClean="0"/>
          </a:p>
          <a:p>
            <a:pPr indent="0" eaLnBrk="1" hangingPunct="1">
              <a:lnSpc>
                <a:spcPct val="100000"/>
              </a:lnSpc>
              <a:spcBef>
                <a:spcPct val="0"/>
              </a:spcBef>
            </a:pPr>
            <a:r>
              <a:rPr lang="en-GB" sz="1200" dirty="0" smtClean="0"/>
              <a:t>- Every year, on 2 February, children go </a:t>
            </a:r>
            <a:r>
              <a:rPr lang="en-GB" sz="1200" i="1" dirty="0" smtClean="0"/>
              <a:t>liichten</a:t>
            </a:r>
            <a:r>
              <a:rPr lang="en-GB" sz="1200" dirty="0" smtClean="0"/>
              <a:t> (celebrate the light).</a:t>
            </a:r>
          </a:p>
          <a:p>
            <a:pPr indent="0" eaLnBrk="1" hangingPunct="1">
              <a:lnSpc>
                <a:spcPct val="100000"/>
              </a:lnSpc>
              <a:spcBef>
                <a:spcPct val="0"/>
              </a:spcBef>
              <a:buFontTx/>
              <a:buChar char="-"/>
            </a:pPr>
            <a:r>
              <a:rPr lang="en-GB" sz="1200" dirty="0" smtClean="0"/>
              <a:t> Armed with lanterns, they go from house to house in groups requesting sweets and coins to the tune of St Blaise: ‘Léiwer Herrgottsblieschen, gëff ons Speck an Ierbessen…’.</a:t>
            </a:r>
          </a:p>
          <a:p>
            <a:pPr indent="0" eaLnBrk="1" hangingPunct="1">
              <a:lnSpc>
                <a:spcPct val="100000"/>
              </a:lnSpc>
              <a:spcBef>
                <a:spcPct val="0"/>
              </a:spcBef>
              <a:buFontTx/>
              <a:buNone/>
            </a:pPr>
            <a:endParaRPr lang="en-GB" sz="1200" dirty="0" smtClean="0"/>
          </a:p>
          <a:p>
            <a:pPr indent="0" eaLnBrk="1" hangingPunct="1">
              <a:lnSpc>
                <a:spcPct val="100000"/>
              </a:lnSpc>
              <a:spcBef>
                <a:spcPct val="0"/>
              </a:spcBef>
              <a:buFontTx/>
              <a:buNone/>
            </a:pPr>
            <a:r>
              <a:rPr lang="fr-FR" sz="1200" i="1" kern="1200" dirty="0" smtClean="0">
                <a:solidFill>
                  <a:schemeClr val="tx1"/>
                </a:solidFill>
                <a:latin typeface="Arial" pitchFamily="34" charset="0"/>
                <a:ea typeface="+mn-ea"/>
                <a:cs typeface="+mn-cs"/>
              </a:rPr>
              <a:t>Image</a:t>
            </a:r>
            <a:r>
              <a:rPr lang="fr-CH" sz="1200" i="1" kern="1200" dirty="0" smtClean="0">
                <a:solidFill>
                  <a:schemeClr val="tx1"/>
                </a:solidFill>
                <a:latin typeface="Arial" pitchFamily="34" charset="0"/>
                <a:ea typeface="+mn-ea"/>
                <a:cs typeface="+mn-cs"/>
              </a:rPr>
              <a:t>:</a:t>
            </a:r>
            <a:r>
              <a:rPr lang="fr-CH" sz="1200" i="0" kern="1200" dirty="0" smtClean="0">
                <a:solidFill>
                  <a:schemeClr val="tx1"/>
                </a:solidFill>
                <a:latin typeface="Arial" pitchFamily="34" charset="0"/>
                <a:ea typeface="+mn-ea"/>
                <a:cs typeface="+mn-cs"/>
              </a:rPr>
              <a:t> </a:t>
            </a:r>
            <a:r>
              <a:rPr lang="en-GB" i="1" dirty="0" smtClean="0"/>
              <a:t>©</a:t>
            </a:r>
            <a:r>
              <a:rPr lang="en-GB" i="0" dirty="0" smtClean="0"/>
              <a:t> </a:t>
            </a:r>
            <a:r>
              <a:rPr lang="fr-CH" sz="1200" i="1" kern="1200" dirty="0" smtClean="0">
                <a:solidFill>
                  <a:schemeClr val="tx1"/>
                </a:solidFill>
                <a:latin typeface="Arial" pitchFamily="34" charset="0"/>
                <a:ea typeface="+mn-ea"/>
                <a:cs typeface="+mn-cs"/>
              </a:rPr>
              <a:t>SIP</a:t>
            </a:r>
            <a:endParaRPr lang="en-GB" sz="1200" dirty="0" smtClean="0"/>
          </a:p>
          <a:p>
            <a:pPr indent="0" eaLnBrk="1" hangingPunct="1">
              <a:lnSpc>
                <a:spcPct val="100000"/>
              </a:lnSpc>
              <a:spcBef>
                <a:spcPct val="0"/>
              </a:spcBef>
            </a:pPr>
            <a:endParaRPr lang="en-GB" sz="1200" dirty="0" smtClean="0"/>
          </a:p>
          <a:p>
            <a:pPr indent="0" eaLnBrk="1" hangingPunct="1">
              <a:lnSpc>
                <a:spcPct val="100000"/>
              </a:lnSpc>
              <a:spcBef>
                <a:spcPct val="0"/>
              </a:spcBef>
            </a:pPr>
            <a:r>
              <a:rPr lang="en-GB" sz="1200" b="1" noProof="0" dirty="0" smtClean="0"/>
              <a:t>FOR MORE INFORMATION</a:t>
            </a:r>
          </a:p>
          <a:p>
            <a:pPr indent="0" eaLnBrk="1" hangingPunct="1">
              <a:lnSpc>
                <a:spcPct val="100000"/>
              </a:lnSpc>
              <a:spcBef>
                <a:spcPct val="0"/>
              </a:spcBef>
              <a:buFont typeface="Arial" pitchFamily="34" charset="0"/>
              <a:buChar char="•"/>
            </a:pPr>
            <a:r>
              <a:rPr lang="en-GB" sz="1200" noProof="0" dirty="0" smtClean="0"/>
              <a:t> www.luxembourg.lu: http://www.luxembourg.public.lu/en/le-grand-duche-se-presente/fetes-traditions/index.html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t> About… Festivals and Traditions in Luxembourg:</a:t>
            </a:r>
            <a:r>
              <a:rPr lang="en-GB" sz="1200" noProof="0" dirty="0" smtClean="0"/>
              <a:t> http://www.luxembourg.public.lu/en/publications/a/apropos-fetes-traditions/index.html</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fr-CH" sz="1200" dirty="0" smtClean="0"/>
          </a:p>
          <a:p>
            <a:endParaRPr lang="fr-CH"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33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indent="0" eaLnBrk="1" hangingPunct="1">
              <a:lnSpc>
                <a:spcPct val="100000"/>
              </a:lnSpc>
              <a:spcBef>
                <a:spcPct val="0"/>
              </a:spcBef>
            </a:pPr>
            <a:r>
              <a:rPr lang="en-GB" sz="1200" b="1" u="sng" noProof="0" dirty="0" smtClean="0"/>
              <a:t>Festivals and traditions: </a:t>
            </a:r>
            <a:r>
              <a:rPr lang="en-GB" sz="1200" b="1" i="1" u="sng" noProof="0" dirty="0" smtClean="0"/>
              <a:t>Fuesend</a:t>
            </a:r>
            <a:r>
              <a:rPr lang="en-GB" sz="1200" b="1" u="sng" noProof="0" dirty="0" smtClean="0"/>
              <a:t> (Carnival)</a:t>
            </a:r>
          </a:p>
          <a:p>
            <a:pPr indent="0" eaLnBrk="1" hangingPunct="1">
              <a:lnSpc>
                <a:spcPct val="100000"/>
              </a:lnSpc>
              <a:spcBef>
                <a:spcPct val="0"/>
              </a:spcBef>
            </a:pPr>
            <a:endParaRPr lang="en-GB" sz="1200" u="sng" noProof="0" dirty="0" smtClean="0"/>
          </a:p>
          <a:p>
            <a:pPr indent="0" eaLnBrk="1" hangingPunct="1">
              <a:lnSpc>
                <a:spcPct val="100000"/>
              </a:lnSpc>
              <a:spcBef>
                <a:spcPct val="0"/>
              </a:spcBef>
            </a:pPr>
            <a:r>
              <a:rPr lang="en-GB" sz="1200" noProof="0" dirty="0" smtClean="0"/>
              <a:t>- Much like their German neighbours, the Luxembourg people love celebrating Carnival with costumed balls and cavalcades. </a:t>
            </a:r>
          </a:p>
          <a:p>
            <a:pPr indent="0" eaLnBrk="1" hangingPunct="1">
              <a:lnSpc>
                <a:spcPct val="100000"/>
              </a:lnSpc>
              <a:spcBef>
                <a:spcPct val="0"/>
              </a:spcBef>
              <a:buFontTx/>
              <a:buChar char="-"/>
            </a:pPr>
            <a:r>
              <a:rPr lang="en-GB" sz="1200" noProof="0" dirty="0" smtClean="0"/>
              <a:t> Carnival officially goes from 2 February </a:t>
            </a:r>
            <a:r>
              <a:rPr lang="en-GB" sz="1200" i="1" noProof="0" dirty="0" smtClean="0"/>
              <a:t>(</a:t>
            </a:r>
            <a:r>
              <a:rPr lang="en-GB" sz="1200" i="1" noProof="0" dirty="0" err="1" smtClean="0"/>
              <a:t>Liichtmëssdag</a:t>
            </a:r>
            <a:r>
              <a:rPr lang="en-GB" sz="1200" i="1" noProof="0" dirty="0" smtClean="0"/>
              <a:t>) </a:t>
            </a:r>
            <a:r>
              <a:rPr lang="en-GB" sz="1200" noProof="0" dirty="0" smtClean="0"/>
              <a:t>to Ash Wednesday </a:t>
            </a:r>
            <a:r>
              <a:rPr lang="en-GB" sz="1200" i="1" noProof="0" dirty="0" smtClean="0"/>
              <a:t>(</a:t>
            </a:r>
            <a:r>
              <a:rPr lang="en-GB" sz="1200" i="1" noProof="0" dirty="0" err="1" smtClean="0"/>
              <a:t>Äschermëttwoch</a:t>
            </a:r>
            <a:r>
              <a:rPr lang="en-GB" sz="1200" i="1" noProof="0" dirty="0" smtClean="0"/>
              <a:t>),</a:t>
            </a:r>
            <a:r>
              <a:rPr lang="en-GB" sz="1200" baseline="0" noProof="0" dirty="0" smtClean="0"/>
              <a:t> </a:t>
            </a:r>
            <a:r>
              <a:rPr lang="en-GB" sz="1200" noProof="0" dirty="0" smtClean="0"/>
              <a:t>but in reality it continues until</a:t>
            </a:r>
            <a:r>
              <a:rPr lang="en-GB" sz="1200" baseline="0" noProof="0" dirty="0" smtClean="0"/>
              <a:t> mid-Lent. </a:t>
            </a:r>
            <a:endParaRPr lang="en-GB" sz="1200" noProof="0" dirty="0" smtClean="0"/>
          </a:p>
          <a:p>
            <a:pPr indent="0" eaLnBrk="1" hangingPunct="1">
              <a:lnSpc>
                <a:spcPct val="100000"/>
              </a:lnSpc>
              <a:spcBef>
                <a:spcPct val="0"/>
              </a:spcBef>
              <a:buFontTx/>
              <a:buNone/>
            </a:pPr>
            <a:endParaRPr lang="en-GB" sz="1200" noProof="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GB" sz="1200" i="1" kern="1200" noProof="0" dirty="0" smtClean="0">
                <a:solidFill>
                  <a:schemeClr val="tx1"/>
                </a:solidFill>
                <a:latin typeface="Arial" pitchFamily="34" charset="0"/>
                <a:ea typeface="+mn-ea"/>
                <a:cs typeface="+mn-cs"/>
              </a:rPr>
              <a:t>Images: </a:t>
            </a:r>
            <a:r>
              <a:rPr lang="en-GB" i="1" noProof="0" dirty="0" smtClean="0"/>
              <a:t>©</a:t>
            </a:r>
            <a:r>
              <a:rPr lang="en-GB" i="1" baseline="0" noProof="0" dirty="0" smtClean="0"/>
              <a:t> </a:t>
            </a:r>
            <a:r>
              <a:rPr lang="en-GB" sz="1200" i="1" kern="1200" noProof="0" dirty="0" smtClean="0">
                <a:solidFill>
                  <a:schemeClr val="tx1"/>
                </a:solidFill>
                <a:latin typeface="Arial" pitchFamily="34" charset="0"/>
                <a:ea typeface="+mn-ea"/>
                <a:cs typeface="+mn-cs"/>
              </a:rPr>
              <a:t>Jean-Paul Kieffer/SIP; Claude Piscitelli</a:t>
            </a:r>
            <a:endParaRPr lang="en-GB" sz="1200" kern="1200" noProof="0" dirty="0" smtClean="0">
              <a:solidFill>
                <a:schemeClr val="tx1"/>
              </a:solidFill>
              <a:latin typeface="Arial" pitchFamily="34" charset="0"/>
              <a:ea typeface="+mn-ea"/>
              <a:cs typeface="+mn-cs"/>
            </a:endParaRP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b="1" noProof="0" dirty="0" smtClean="0"/>
              <a:t>FOR MORE INFORMATION</a:t>
            </a:r>
          </a:p>
          <a:p>
            <a:pPr indent="0" eaLnBrk="1" hangingPunct="1">
              <a:lnSpc>
                <a:spcPct val="100000"/>
              </a:lnSpc>
              <a:spcBef>
                <a:spcPct val="0"/>
              </a:spcBef>
              <a:buFont typeface="Arial" pitchFamily="34" charset="0"/>
              <a:buChar char="•"/>
            </a:pPr>
            <a:r>
              <a:rPr lang="en-GB" sz="1200" noProof="0" dirty="0" smtClean="0"/>
              <a:t> www.luxembourg.lu: http://www.luxembourg.public.lu/en/le-grand-duche-se-presente/fetes-traditions/index.html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t> About… Festivals and Traditions in Luxembourg:</a:t>
            </a:r>
            <a:r>
              <a:rPr lang="en-GB" sz="1200" noProof="0" dirty="0" smtClean="0"/>
              <a:t> http://www.luxembourg.public.lu/en/publications/a/apropos-fetes-traditions/index.html</a:t>
            </a:r>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34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indent="0" eaLnBrk="1" hangingPunct="1">
              <a:lnSpc>
                <a:spcPct val="100000"/>
              </a:lnSpc>
              <a:spcBef>
                <a:spcPct val="0"/>
              </a:spcBef>
            </a:pPr>
            <a:r>
              <a:rPr lang="en-GB" sz="1200" b="1" u="sng" noProof="0" dirty="0" smtClean="0"/>
              <a:t>Festivals and traditions: </a:t>
            </a:r>
            <a:r>
              <a:rPr lang="en-GB" sz="1200" b="1" i="1" u="sng" noProof="0" dirty="0" smtClean="0"/>
              <a:t>Bretzelsonndeg </a:t>
            </a:r>
            <a:r>
              <a:rPr lang="en-GB" sz="1200" b="1" i="0" u="sng" noProof="0" dirty="0" smtClean="0"/>
              <a:t>(Pretzel Sunday)</a:t>
            </a:r>
          </a:p>
          <a:p>
            <a:pPr indent="0" eaLnBrk="1" hangingPunct="1">
              <a:lnSpc>
                <a:spcPct val="100000"/>
              </a:lnSpc>
              <a:spcBef>
                <a:spcPct val="0"/>
              </a:spcBef>
            </a:pPr>
            <a:endParaRPr lang="en-GB" sz="1200" u="sng" noProof="0" dirty="0" smtClean="0"/>
          </a:p>
          <a:p>
            <a:pPr indent="0" eaLnBrk="1" hangingPunct="1">
              <a:lnSpc>
                <a:spcPct val="100000"/>
              </a:lnSpc>
              <a:spcBef>
                <a:spcPct val="0"/>
              </a:spcBef>
            </a:pPr>
            <a:r>
              <a:rPr lang="en-GB" sz="1200" noProof="0" dirty="0" smtClean="0"/>
              <a:t>On the fourth Sunday of Lent (known as </a:t>
            </a:r>
            <a:r>
              <a:rPr lang="en-GB" sz="1200" i="1" noProof="0" dirty="0" err="1" smtClean="0"/>
              <a:t>Bretzelsonndeg</a:t>
            </a:r>
            <a:r>
              <a:rPr lang="en-GB" sz="1200" i="0" noProof="0" dirty="0" smtClean="0"/>
              <a:t>),</a:t>
            </a:r>
            <a:r>
              <a:rPr lang="en-GB" sz="1200" noProof="0" dirty="0" smtClean="0"/>
              <a:t> tradition dictates that men give their sweethearts a popular pastry known as a </a:t>
            </a:r>
            <a:r>
              <a:rPr lang="en-GB" sz="1200" i="1" noProof="0" dirty="0" smtClean="0"/>
              <a:t>Bretzel</a:t>
            </a:r>
            <a:r>
              <a:rPr lang="en-GB" sz="1200" i="0" baseline="0" noProof="0" dirty="0" smtClean="0"/>
              <a:t> (pretzel).</a:t>
            </a:r>
            <a:r>
              <a:rPr lang="en-GB" sz="1200" noProof="0" dirty="0" smtClean="0"/>
              <a:t> </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If the woman accepts the pretzel, the man may come back on Easter Sunday to receive (chocolate) eggs in return. </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On a leap year, the tradition is reversed: this time the ladies are the ones offering the pretzels.</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i="1" noProof="0" dirty="0" smtClean="0"/>
              <a:t>Image: </a:t>
            </a:r>
            <a:r>
              <a:rPr lang="en-GB" i="1" noProof="0" dirty="0" smtClean="0"/>
              <a:t>© SIP</a:t>
            </a:r>
            <a:endParaRPr lang="en-GB" sz="1200" i="1" noProof="0" dirty="0" smtClean="0"/>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b="1" noProof="0" dirty="0" smtClean="0"/>
              <a:t>FOR MORE INFORMATION</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GB" sz="1200" noProof="0" dirty="0" smtClean="0"/>
              <a:t> www.luxembourg.lu: http://www.luxembourg.public.lu/en/le-grand-duche-se-presente/fetes-traditions/index.html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t> About… Festivals and Traditions in Luxembourg:</a:t>
            </a:r>
            <a:r>
              <a:rPr lang="en-GB" sz="1200" noProof="0" dirty="0" smtClean="0"/>
              <a:t> http://www.luxembourg.public.lu/en/publications/a/apropos-fetes-traditions/index.html</a:t>
            </a:r>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35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indent="0" eaLnBrk="1" hangingPunct="1">
              <a:lnSpc>
                <a:spcPct val="100000"/>
              </a:lnSpc>
              <a:spcBef>
                <a:spcPct val="0"/>
              </a:spcBef>
            </a:pPr>
            <a:r>
              <a:rPr lang="en-GB" sz="1200" b="1" u="sng" noProof="0" dirty="0" smtClean="0"/>
              <a:t>Festivals and traditions: </a:t>
            </a:r>
            <a:r>
              <a:rPr lang="en-GB" sz="1200" b="1" i="1" u="sng" noProof="0" dirty="0" smtClean="0"/>
              <a:t>Oktav </a:t>
            </a:r>
            <a:r>
              <a:rPr lang="en-GB" sz="1200" b="1" i="0" u="sng" noProof="0" dirty="0" smtClean="0"/>
              <a:t>and</a:t>
            </a:r>
            <a:r>
              <a:rPr lang="en-GB" sz="1200" b="1" i="1" u="sng" noProof="0" dirty="0" smtClean="0"/>
              <a:t> Mäertchen</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b="1" i="1" noProof="0" dirty="0" smtClean="0"/>
              <a:t>Oktav </a:t>
            </a:r>
          </a:p>
          <a:p>
            <a:pPr indent="0" eaLnBrk="1" hangingPunct="1">
              <a:lnSpc>
                <a:spcPct val="100000"/>
              </a:lnSpc>
              <a:spcBef>
                <a:spcPct val="0"/>
              </a:spcBef>
            </a:pPr>
            <a:r>
              <a:rPr lang="en-GB" sz="1200" noProof="0" dirty="0" smtClean="0"/>
              <a:t>- The most important religious event of the year, which takes</a:t>
            </a:r>
            <a:r>
              <a:rPr lang="en-GB" sz="1200" baseline="0" noProof="0" dirty="0" smtClean="0"/>
              <a:t> place </a:t>
            </a:r>
            <a:r>
              <a:rPr lang="en-GB" sz="1200" noProof="0" dirty="0" smtClean="0"/>
              <a:t>in Luxembourg City;</a:t>
            </a:r>
          </a:p>
          <a:p>
            <a:pPr indent="0" eaLnBrk="1" hangingPunct="1">
              <a:lnSpc>
                <a:spcPct val="100000"/>
              </a:lnSpc>
              <a:spcBef>
                <a:spcPct val="0"/>
              </a:spcBef>
            </a:pPr>
            <a:r>
              <a:rPr lang="en-GB" sz="1200" noProof="0" dirty="0" smtClean="0"/>
              <a:t>- Annual pilgrimage in honour of Our Lady of Luxembourg, conducted over a fortnight towards the second half of April;</a:t>
            </a:r>
          </a:p>
          <a:p>
            <a:pPr indent="0" eaLnBrk="1" hangingPunct="1">
              <a:lnSpc>
                <a:spcPct val="100000"/>
              </a:lnSpc>
              <a:spcBef>
                <a:spcPct val="0"/>
              </a:spcBef>
              <a:buFontTx/>
              <a:buChar char="-"/>
            </a:pPr>
            <a:r>
              <a:rPr lang="en-GB" sz="1200" noProof="0" dirty="0" smtClean="0"/>
              <a:t> Every</a:t>
            </a:r>
            <a:r>
              <a:rPr lang="en-GB" sz="1200" baseline="0" noProof="0" dirty="0" smtClean="0"/>
              <a:t> year, i</a:t>
            </a:r>
            <a:r>
              <a:rPr lang="en-GB" sz="1200" noProof="0" dirty="0" smtClean="0"/>
              <a:t>t attracts 60,000</a:t>
            </a:r>
            <a:r>
              <a:rPr lang="en-GB" sz="1200" baseline="0" noProof="0" dirty="0" smtClean="0"/>
              <a:t> </a:t>
            </a:r>
            <a:r>
              <a:rPr lang="en-GB" sz="1200" noProof="0" dirty="0" smtClean="0"/>
              <a:t>pilgrims;</a:t>
            </a:r>
          </a:p>
          <a:p>
            <a:pPr indent="0" eaLnBrk="1" hangingPunct="1">
              <a:lnSpc>
                <a:spcPct val="100000"/>
              </a:lnSpc>
              <a:spcBef>
                <a:spcPct val="0"/>
              </a:spcBef>
              <a:buFontTx/>
              <a:buChar char="-"/>
            </a:pPr>
            <a:r>
              <a:rPr lang="en-GB" sz="1200" noProof="0" dirty="0" smtClean="0"/>
              <a:t> Its origins date back to the 17th century.</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The </a:t>
            </a:r>
            <a:r>
              <a:rPr lang="en-GB" sz="1200" i="1" noProof="0" dirty="0" smtClean="0"/>
              <a:t>Oktav</a:t>
            </a:r>
            <a:r>
              <a:rPr lang="en-GB" sz="1200" noProof="0" dirty="0" smtClean="0"/>
              <a:t> is traditionally accompanied by a market on </a:t>
            </a:r>
            <a:r>
              <a:rPr lang="en-GB" sz="1200" i="1" noProof="0" dirty="0" smtClean="0"/>
              <a:t>Knuedler</a:t>
            </a:r>
            <a:r>
              <a:rPr lang="en-GB" sz="1200" noProof="0" dirty="0" smtClean="0"/>
              <a:t> (Place Guillaume II) and Place de la Constitution, known as the </a:t>
            </a:r>
            <a:r>
              <a:rPr lang="en-GB" sz="1200" b="1" i="1" noProof="0" dirty="0" smtClean="0"/>
              <a:t>Mäertchen</a:t>
            </a:r>
            <a:r>
              <a:rPr lang="en-GB" sz="1200" noProof="0" dirty="0" smtClean="0"/>
              <a:t> (small market). Originally, the market’s sole purpose was to allow pilgrims to have something</a:t>
            </a:r>
            <a:r>
              <a:rPr lang="en-GB" sz="1200" baseline="0" noProof="0" dirty="0" smtClean="0"/>
              <a:t> to eat after </a:t>
            </a:r>
            <a:r>
              <a:rPr lang="en-GB" sz="1200" noProof="0" dirty="0" smtClean="0"/>
              <a:t>mass and to purchase a few souvenirs and religious items. Over time, several more stands joined the </a:t>
            </a:r>
            <a:r>
              <a:rPr lang="en-GB" sz="1200" i="1" noProof="0" dirty="0" smtClean="0"/>
              <a:t>Mäertchen</a:t>
            </a:r>
            <a:r>
              <a:rPr lang="en-GB" sz="1200" noProof="0" dirty="0" smtClean="0"/>
              <a:t> and it has gradually transformed into a popular fair.</a:t>
            </a:r>
          </a:p>
          <a:p>
            <a:pPr indent="0" eaLnBrk="1" hangingPunct="1">
              <a:lnSpc>
                <a:spcPct val="100000"/>
              </a:lnSpc>
              <a:spcBef>
                <a:spcPct val="0"/>
              </a:spcBef>
            </a:pPr>
            <a:endParaRPr lang="en-GB" sz="1200" noProof="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GB" sz="1200" i="1" kern="1200" noProof="0" dirty="0" smtClean="0">
                <a:solidFill>
                  <a:schemeClr val="tx1"/>
                </a:solidFill>
                <a:latin typeface="Arial" pitchFamily="34" charset="0"/>
                <a:ea typeface="+mn-ea"/>
                <a:cs typeface="+mn-cs"/>
              </a:rPr>
              <a:t>Images:</a:t>
            </a:r>
            <a:r>
              <a:rPr lang="en-GB" sz="1200" i="0" kern="1200" noProof="0" dirty="0" smtClean="0">
                <a:solidFill>
                  <a:schemeClr val="tx1"/>
                </a:solidFill>
                <a:latin typeface="Arial" pitchFamily="34" charset="0"/>
                <a:ea typeface="+mn-ea"/>
                <a:cs typeface="+mn-cs"/>
              </a:rPr>
              <a:t> </a:t>
            </a:r>
            <a:r>
              <a:rPr lang="en-GB" i="1" noProof="0" dirty="0" smtClean="0"/>
              <a:t>© C</a:t>
            </a:r>
            <a:r>
              <a:rPr lang="en-GB" sz="1200" i="1" kern="1200" noProof="0" dirty="0" smtClean="0">
                <a:solidFill>
                  <a:schemeClr val="tx1"/>
                </a:solidFill>
                <a:latin typeface="Arial" pitchFamily="34" charset="0"/>
                <a:ea typeface="+mn-ea"/>
                <a:cs typeface="+mn-cs"/>
              </a:rPr>
              <a:t>hristof Weber/SIP; Jean-Paul Kieffer/SIP</a:t>
            </a:r>
            <a:endParaRPr lang="en-GB" sz="1200" noProof="0" dirty="0" smtClean="0"/>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b="1" noProof="0" dirty="0" smtClean="0"/>
              <a:t>FOR MORE INFORMATION</a:t>
            </a:r>
          </a:p>
          <a:p>
            <a:pPr indent="0" eaLnBrk="1" hangingPunct="1">
              <a:lnSpc>
                <a:spcPct val="100000"/>
              </a:lnSpc>
              <a:spcBef>
                <a:spcPct val="0"/>
              </a:spcBef>
              <a:buFont typeface="Arial" pitchFamily="34" charset="0"/>
              <a:buChar char="•"/>
            </a:pPr>
            <a:r>
              <a:rPr lang="en-GB" sz="1200" noProof="0" dirty="0" smtClean="0"/>
              <a:t> www.luxembourg.lu: http://www.luxembourg.public.lu/en/le-grand-duche-se-presente/fetes-traditions/index.html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t> About… Festivals and Traditions in Luxembourg:</a:t>
            </a:r>
            <a:r>
              <a:rPr lang="en-GB" sz="1200" noProof="0" dirty="0" smtClean="0"/>
              <a:t> http://www.luxembourg.public.lu/en/publications/a/apropos-fetes-traditions/index.html</a:t>
            </a:r>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36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pPr indent="0" eaLnBrk="1" hangingPunct="1">
              <a:lnSpc>
                <a:spcPct val="100000"/>
              </a:lnSpc>
              <a:spcBef>
                <a:spcPct val="0"/>
              </a:spcBef>
            </a:pPr>
            <a:r>
              <a:rPr lang="en-GB" sz="1100" b="1" u="sng" noProof="0" dirty="0" smtClean="0"/>
              <a:t>Festival and traditions: </a:t>
            </a:r>
            <a:r>
              <a:rPr lang="en-GB" sz="1100" b="1" i="1" u="sng" noProof="0" dirty="0" smtClean="0"/>
              <a:t>Kleeschen </a:t>
            </a:r>
            <a:r>
              <a:rPr lang="en-GB" sz="1100" b="1" u="sng" noProof="0" dirty="0" smtClean="0"/>
              <a:t>(St Nicholas)</a:t>
            </a:r>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noProof="0" dirty="0" smtClean="0"/>
              <a:t>In Luxembourg, </a:t>
            </a:r>
            <a:r>
              <a:rPr lang="en-GB" sz="1100" i="1" noProof="0" dirty="0" smtClean="0"/>
              <a:t>Kleeschen</a:t>
            </a:r>
            <a:r>
              <a:rPr lang="en-GB" sz="1100" noProof="0" dirty="0" smtClean="0"/>
              <a:t> is synonymous</a:t>
            </a:r>
            <a:r>
              <a:rPr lang="en-GB" sz="1100" baseline="0" noProof="0" dirty="0" smtClean="0"/>
              <a:t> </a:t>
            </a:r>
            <a:r>
              <a:rPr lang="en-GB" sz="1100" noProof="0" dirty="0" smtClean="0"/>
              <a:t>with an elderly bearded gentleman with white hair and dressed in red. </a:t>
            </a:r>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noProof="0" dirty="0" smtClean="0"/>
              <a:t>In contrast to Father Christmas, St Nicholas wears a mitre, a red pointed headdress, and carries a crozier, a type of staff. </a:t>
            </a:r>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noProof="0" dirty="0" smtClean="0"/>
              <a:t>He is most often accompanied by the </a:t>
            </a:r>
            <a:r>
              <a:rPr lang="en-GB" sz="1100" i="1" noProof="0" dirty="0" err="1" smtClean="0"/>
              <a:t>Houseker</a:t>
            </a:r>
            <a:r>
              <a:rPr lang="en-GB" sz="1100" noProof="0" dirty="0" smtClean="0"/>
              <a:t> (his fear-inspiring black helper), who leaves switches for children who have been naughty.</a:t>
            </a:r>
          </a:p>
          <a:p>
            <a:pPr indent="0" eaLnBrk="1" hangingPunct="1">
              <a:lnSpc>
                <a:spcPct val="100000"/>
              </a:lnSpc>
              <a:spcBef>
                <a:spcPct val="0"/>
              </a:spcBef>
            </a:pPr>
            <a:endParaRPr lang="en-GB" sz="1100" noProof="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GB" sz="1100" noProof="0" dirty="0" smtClean="0"/>
              <a:t>In Luxembourg, this celebration is so important that </a:t>
            </a:r>
            <a:r>
              <a:rPr lang="en-GB" sz="1100" strike="noStrike" noProof="0" dirty="0" smtClean="0"/>
              <a:t>the </a:t>
            </a:r>
            <a:r>
              <a:rPr lang="en-GB" sz="1100" kern="1200" noProof="0" dirty="0" smtClean="0">
                <a:solidFill>
                  <a:schemeClr val="tx1"/>
                </a:solidFill>
                <a:latin typeface="Arial" pitchFamily="34" charset="0"/>
                <a:ea typeface="+mn-ea"/>
                <a:cs typeface="+mn-cs"/>
              </a:rPr>
              <a:t>Ministry of Education, Children and Youth </a:t>
            </a:r>
            <a:r>
              <a:rPr lang="en-GB" sz="1100" noProof="0" dirty="0" smtClean="0"/>
              <a:t>decided that children in fundamental education would have a day off school. In the days preceding 6 December, </a:t>
            </a:r>
            <a:r>
              <a:rPr lang="en-GB" sz="1100" i="1" noProof="0" dirty="0" smtClean="0"/>
              <a:t>Kleeschen</a:t>
            </a:r>
            <a:r>
              <a:rPr lang="en-GB" sz="1100" noProof="0" dirty="0" smtClean="0"/>
              <a:t> also goes round visiting fundamental education classes.</a:t>
            </a:r>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noProof="0" dirty="0" smtClean="0"/>
              <a:t>As early as late November, children put one slipper outside their bedroom door every night so that </a:t>
            </a:r>
            <a:r>
              <a:rPr lang="en-GB" sz="1100" i="1" noProof="0" dirty="0" smtClean="0"/>
              <a:t>Kleeschen</a:t>
            </a:r>
            <a:r>
              <a:rPr lang="en-GB" sz="1100" noProof="0" dirty="0" smtClean="0"/>
              <a:t> can bring them sweets before appearing during the night of 5 to 6 December with proper gifts (toys and confectionery). Generally, his presence goes unseen by little children who wake up early in the morning to discover all their gifts.</a:t>
            </a:r>
          </a:p>
          <a:p>
            <a:pPr indent="0" eaLnBrk="1" hangingPunct="1">
              <a:lnSpc>
                <a:spcPct val="100000"/>
              </a:lnSpc>
              <a:spcBef>
                <a:spcPct val="0"/>
              </a:spcBef>
            </a:pPr>
            <a:endParaRPr lang="en-GB" sz="1100" noProof="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GB" sz="1100" i="1" kern="1200" noProof="0" dirty="0" smtClean="0">
                <a:solidFill>
                  <a:schemeClr val="tx1"/>
                </a:solidFill>
                <a:latin typeface="Arial" pitchFamily="34" charset="0"/>
                <a:ea typeface="+mn-ea"/>
                <a:cs typeface="+mn-cs"/>
              </a:rPr>
              <a:t>Image: </a:t>
            </a:r>
            <a:r>
              <a:rPr lang="en-GB" sz="1100" i="1" noProof="0" dirty="0" smtClean="0"/>
              <a:t>©</a:t>
            </a:r>
            <a:r>
              <a:rPr lang="en-GB" sz="1100" noProof="0" dirty="0" smtClean="0"/>
              <a:t> </a:t>
            </a:r>
            <a:r>
              <a:rPr lang="en-GB" sz="1100" i="1" kern="1200" noProof="0" dirty="0" smtClean="0">
                <a:solidFill>
                  <a:schemeClr val="tx1"/>
                </a:solidFill>
                <a:latin typeface="Arial" pitchFamily="34" charset="0"/>
                <a:ea typeface="+mn-ea"/>
                <a:cs typeface="+mn-cs"/>
              </a:rPr>
              <a:t>Zineb Ruppert/SIP</a:t>
            </a:r>
            <a:endParaRPr lang="en-GB" sz="1100" noProof="0" dirty="0" smtClean="0"/>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b="1" noProof="0" dirty="0" smtClean="0"/>
              <a:t>FOR MORE INFORMATION</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GB" sz="1100" noProof="0" dirty="0" smtClean="0"/>
              <a:t> www.luxembourg.lu: http://www.luxembourg.public.lu/en/le-grand-duche-se-presente/fetes-traditions/index.html</a:t>
            </a:r>
          </a:p>
          <a:p>
            <a:pPr indent="0" eaLnBrk="1" hangingPunct="1">
              <a:lnSpc>
                <a:spcPct val="100000"/>
              </a:lnSpc>
              <a:spcBef>
                <a:spcPct val="0"/>
              </a:spcBef>
              <a:buFont typeface="Arial" pitchFamily="34" charset="0"/>
              <a:buChar char="•"/>
            </a:pPr>
            <a:r>
              <a:rPr lang="en-GB" sz="1100" i="1" noProof="0" dirty="0" smtClean="0"/>
              <a:t> About… Festivals and Traditions in Luxembourg:</a:t>
            </a:r>
            <a:r>
              <a:rPr lang="en-GB" sz="1100" noProof="0" dirty="0" smtClean="0"/>
              <a:t> http://www.luxembourg.public.lu/en/publications/a/apropos-fetes-traditions/index.html</a:t>
            </a:r>
          </a:p>
          <a:p>
            <a:endParaRPr lang="en-GB" sz="1100"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37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pPr indent="0" eaLnBrk="1" hangingPunct="1">
              <a:lnSpc>
                <a:spcPct val="100000"/>
              </a:lnSpc>
              <a:spcBef>
                <a:spcPct val="0"/>
              </a:spcBef>
            </a:pPr>
            <a:r>
              <a:rPr lang="en-GB" sz="1100" b="1" u="sng" noProof="0" dirty="0" smtClean="0"/>
              <a:t>Famous Luxembourgers</a:t>
            </a:r>
            <a:endParaRPr lang="en-GB" sz="1100" noProof="0" dirty="0" smtClean="0">
              <a:solidFill>
                <a:srgbClr val="FF0000"/>
              </a:solidFill>
            </a:endParaRPr>
          </a:p>
          <a:p>
            <a:pPr indent="0" eaLnBrk="1" hangingPunct="1">
              <a:lnSpc>
                <a:spcPct val="100000"/>
              </a:lnSpc>
              <a:spcBef>
                <a:spcPct val="0"/>
              </a:spcBef>
            </a:pPr>
            <a:endParaRPr lang="en-GB" sz="1100" noProof="0" dirty="0" smtClean="0"/>
          </a:p>
          <a:p>
            <a:pPr indent="0" eaLnBrk="1" hangingPunct="1">
              <a:lnSpc>
                <a:spcPct val="100000"/>
              </a:lnSpc>
              <a:spcBef>
                <a:spcPct val="0"/>
              </a:spcBef>
              <a:buFontTx/>
              <a:buChar char="-"/>
            </a:pPr>
            <a:r>
              <a:rPr lang="en-GB" sz="1100" b="1" noProof="0" dirty="0" smtClean="0"/>
              <a:t> Jean-Claude Juncker </a:t>
            </a:r>
            <a:r>
              <a:rPr lang="en-GB" sz="1100" b="0" noProof="0" dirty="0" smtClean="0"/>
              <a:t>has held the post of </a:t>
            </a:r>
            <a:r>
              <a:rPr lang="en-GB" sz="1100" b="0" baseline="0" noProof="0" dirty="0" smtClean="0"/>
              <a:t>president of the European Commission since 1 November 2014. He served as Luxembourg’s P</a:t>
            </a:r>
            <a:r>
              <a:rPr lang="en-GB" sz="1100" noProof="0" dirty="0" smtClean="0"/>
              <a:t>rime Minister from 1995 to 2013 and as</a:t>
            </a:r>
            <a:r>
              <a:rPr lang="en-GB" sz="1100" baseline="0" noProof="0" dirty="0" smtClean="0"/>
              <a:t> the </a:t>
            </a:r>
            <a:r>
              <a:rPr lang="en-GB" sz="1100" noProof="0" dirty="0" smtClean="0"/>
              <a:t>first permanent president of the Eurogroup (2005-2013).</a:t>
            </a:r>
            <a:r>
              <a:rPr lang="en-GB" sz="1100" baseline="0" noProof="0" dirty="0" smtClean="0"/>
              <a:t> </a:t>
            </a:r>
            <a:r>
              <a:rPr lang="en-GB" sz="1100" noProof="0" dirty="0" smtClean="0"/>
              <a:t>He has won several awards for his commitment to European integration, including the Charlemagne Prize in 2006.</a:t>
            </a:r>
          </a:p>
          <a:p>
            <a:pPr indent="0" eaLnBrk="1" hangingPunct="1">
              <a:lnSpc>
                <a:spcPct val="100000"/>
              </a:lnSpc>
              <a:spcBef>
                <a:spcPct val="0"/>
              </a:spcBef>
              <a:buFontTx/>
              <a:buChar char="-"/>
            </a:pPr>
            <a:endParaRPr lang="en-GB" sz="1100" noProof="0" dirty="0" smtClean="0"/>
          </a:p>
          <a:p>
            <a:pPr indent="0" eaLnBrk="1" hangingPunct="1">
              <a:lnSpc>
                <a:spcPct val="100000"/>
              </a:lnSpc>
              <a:spcBef>
                <a:spcPct val="0"/>
              </a:spcBef>
              <a:buFontTx/>
              <a:buChar char="-"/>
            </a:pPr>
            <a:r>
              <a:rPr lang="en-GB" sz="1100" b="1" noProof="0" dirty="0" smtClean="0"/>
              <a:t> Jules Hoffmann, </a:t>
            </a:r>
            <a:r>
              <a:rPr lang="en-GB" sz="1100" b="0" noProof="0" dirty="0" smtClean="0"/>
              <a:t>a French national,</a:t>
            </a:r>
            <a:r>
              <a:rPr lang="en-GB" sz="1100" b="1" noProof="0" dirty="0" smtClean="0"/>
              <a:t> </a:t>
            </a:r>
            <a:r>
              <a:rPr lang="en-GB" sz="1100" noProof="0" dirty="0" smtClean="0"/>
              <a:t>was born in Echternach in 1941. He is a researcher specialising in the endocrinology and immunology of insects and is a professor at the University of Strasbourg. Together with Bruce Beutler and Ralph Steinman, he was awarded the Nobel Prize in Medicine in 2011. Emeritus senior researcher at the CNRS </a:t>
            </a:r>
            <a:r>
              <a:rPr lang="en-GB" sz="1100" b="0" noProof="0" dirty="0" smtClean="0"/>
              <a:t>(</a:t>
            </a:r>
            <a:r>
              <a:rPr lang="en-US" sz="1100" b="0" i="0" kern="1200" dirty="0" smtClean="0">
                <a:solidFill>
                  <a:schemeClr val="tx1"/>
                </a:solidFill>
                <a:latin typeface="Arial" pitchFamily="34" charset="0"/>
                <a:ea typeface="+mn-ea"/>
                <a:cs typeface="+mn-cs"/>
              </a:rPr>
              <a:t>National Center for Scientific Research) </a:t>
            </a:r>
            <a:r>
              <a:rPr lang="en-GB" sz="1100" b="0" noProof="0" dirty="0" smtClean="0"/>
              <a:t>in Strasbourg, he is a member of the Académie des sciences (Academy of Sciences) in France and the recipient of several global</a:t>
            </a:r>
            <a:r>
              <a:rPr lang="en-GB" sz="1100" b="0" baseline="0" noProof="0" dirty="0" smtClean="0"/>
              <a:t> awards</a:t>
            </a:r>
            <a:r>
              <a:rPr lang="en-GB" sz="1100" b="0" noProof="0" dirty="0" smtClean="0"/>
              <a:t>.</a:t>
            </a:r>
          </a:p>
          <a:p>
            <a:pPr indent="0" eaLnBrk="1" hangingPunct="1">
              <a:lnSpc>
                <a:spcPct val="100000"/>
              </a:lnSpc>
              <a:spcBef>
                <a:spcPct val="0"/>
              </a:spcBef>
              <a:buFontTx/>
              <a:buChar char="-"/>
            </a:pPr>
            <a:endParaRPr lang="en-GB" sz="1100" noProof="0" dirty="0" smtClean="0"/>
          </a:p>
          <a:p>
            <a:pPr indent="0" eaLnBrk="1" hangingPunct="1">
              <a:lnSpc>
                <a:spcPct val="100000"/>
              </a:lnSpc>
              <a:spcBef>
                <a:spcPct val="0"/>
              </a:spcBef>
              <a:buFontTx/>
              <a:buChar char="-"/>
            </a:pPr>
            <a:r>
              <a:rPr lang="en-GB" sz="1100" b="1" noProof="0" dirty="0" smtClean="0"/>
              <a:t> Léa Linster </a:t>
            </a:r>
            <a:r>
              <a:rPr lang="en-GB" sz="1100" noProof="0" dirty="0" smtClean="0"/>
              <a:t>is a highly acclaimed chef. She is the first and only woman to have won the Bocuse d’or, the most prestigious competition for chefs, and has held a Michelin star since 1987. She makes regular appearances on German television and has published numerous articles and cookbooks.</a:t>
            </a:r>
          </a:p>
          <a:p>
            <a:pPr indent="0" eaLnBrk="1" hangingPunct="1">
              <a:lnSpc>
                <a:spcPct val="100000"/>
              </a:lnSpc>
              <a:spcBef>
                <a:spcPct val="0"/>
              </a:spcBef>
              <a:buFontTx/>
              <a:buChar char="-"/>
            </a:pPr>
            <a:endParaRPr lang="en-GB" sz="1100" noProof="0" dirty="0" smtClean="0"/>
          </a:p>
          <a:p>
            <a:pPr indent="0" eaLnBrk="1" hangingPunct="1">
              <a:lnSpc>
                <a:spcPct val="100000"/>
              </a:lnSpc>
              <a:spcBef>
                <a:spcPct val="0"/>
              </a:spcBef>
              <a:buFontTx/>
              <a:buChar char="-"/>
            </a:pPr>
            <a:r>
              <a:rPr lang="en-GB" sz="1100" b="1" noProof="0" dirty="0" smtClean="0"/>
              <a:t> Guy Helminger </a:t>
            </a:r>
            <a:r>
              <a:rPr lang="en-GB" sz="1100" noProof="0" dirty="0" smtClean="0"/>
              <a:t>is a German-language author. He lives in Cologne, where he writes poetry, theatre and radio plays as well as novels. He was presented with the 2002 Prix Servais, a Luxembourg literary award, and was the recipient of the 3sat prize for his </a:t>
            </a:r>
            <a:r>
              <a:rPr lang="en-GB" sz="1100" i="0" noProof="0" dirty="0" smtClean="0"/>
              <a:t>work</a:t>
            </a:r>
            <a:r>
              <a:rPr lang="en-GB" sz="1100" i="0" baseline="0" noProof="0" dirty="0" smtClean="0"/>
              <a:t> </a:t>
            </a:r>
            <a:r>
              <a:rPr lang="en-GB" sz="1100" i="1" noProof="0" dirty="0" smtClean="0"/>
              <a:t>Pelargonien</a:t>
            </a:r>
            <a:r>
              <a:rPr lang="en-GB" sz="1100" noProof="0" dirty="0" smtClean="0"/>
              <a:t> at the </a:t>
            </a:r>
            <a:r>
              <a:rPr lang="en-GB" sz="1100" noProof="0" dirty="0" err="1" smtClean="0"/>
              <a:t>Ingeborg</a:t>
            </a:r>
            <a:r>
              <a:rPr lang="en-GB" sz="1100" noProof="0" dirty="0" smtClean="0"/>
              <a:t>-Bachmann-</a:t>
            </a:r>
            <a:r>
              <a:rPr lang="en-GB" sz="1100" noProof="0" dirty="0" err="1" smtClean="0"/>
              <a:t>Wettbewerb</a:t>
            </a:r>
            <a:r>
              <a:rPr lang="en-GB" sz="1100" noProof="0" dirty="0" smtClean="0"/>
              <a:t> (</a:t>
            </a:r>
            <a:r>
              <a:rPr lang="en-GB" sz="1100" noProof="0" dirty="0" err="1" smtClean="0"/>
              <a:t>Ingeborg</a:t>
            </a:r>
            <a:r>
              <a:rPr lang="en-GB" sz="1100" noProof="0" dirty="0" smtClean="0"/>
              <a:t> Bachmann competition) in 2004. He has published </a:t>
            </a:r>
            <a:r>
              <a:rPr lang="en-GB" sz="1100" i="1" noProof="0" dirty="0" smtClean="0"/>
              <a:t>Etwas fehlt immer</a:t>
            </a:r>
            <a:r>
              <a:rPr lang="en-GB" sz="1100" noProof="0" dirty="0" smtClean="0"/>
              <a:t> (2005) with Suhrkamp and </a:t>
            </a:r>
            <a:r>
              <a:rPr lang="en-GB" sz="1100" i="1" noProof="0" dirty="0" smtClean="0"/>
              <a:t>Neubrasilien</a:t>
            </a:r>
            <a:r>
              <a:rPr lang="en-GB" sz="1100" noProof="0" dirty="0" smtClean="0"/>
              <a:t> (2010) with Eichborn. He also presented a cultural programme on </a:t>
            </a:r>
            <a:r>
              <a:rPr lang="en-GB" sz="1100" i="0" noProof="0" dirty="0" smtClean="0"/>
              <a:t>RTL Télé Lëtzebuerg.</a:t>
            </a:r>
          </a:p>
          <a:p>
            <a:pPr indent="0" eaLnBrk="1" hangingPunct="1">
              <a:lnSpc>
                <a:spcPct val="100000"/>
              </a:lnSpc>
              <a:spcBef>
                <a:spcPct val="0"/>
              </a:spcBef>
              <a:buFontTx/>
              <a:buChar char="-"/>
            </a:pPr>
            <a:endParaRPr lang="en-GB" sz="1100" i="1" noProof="0" dirty="0" smtClean="0"/>
          </a:p>
          <a:p>
            <a:pPr indent="0" eaLnBrk="1" hangingPunct="1">
              <a:lnSpc>
                <a:spcPct val="100000"/>
              </a:lnSpc>
              <a:spcBef>
                <a:spcPct val="0"/>
              </a:spcBef>
              <a:buFontTx/>
              <a:buChar char="-"/>
            </a:pPr>
            <a:r>
              <a:rPr lang="en-GB" sz="1100" b="1" noProof="0" dirty="0" smtClean="0"/>
              <a:t> Désirée Nosbusch </a:t>
            </a:r>
            <a:r>
              <a:rPr lang="en-GB" sz="1100" noProof="0" dirty="0" smtClean="0"/>
              <a:t>is an actress and presenter. Born in Esch-sur-Alzette, she began her career with RTL-Radio Luxemburg at the age of 12. She has presented countless events and regularly stars in films screened on TV. She is also a stage actress, as well as a film producer and director.</a:t>
            </a:r>
          </a:p>
          <a:p>
            <a:pPr indent="0" eaLnBrk="1" hangingPunct="1">
              <a:lnSpc>
                <a:spcPct val="100000"/>
              </a:lnSpc>
              <a:spcBef>
                <a:spcPct val="0"/>
              </a:spcBef>
              <a:buFontTx/>
              <a:buChar char="-"/>
            </a:pPr>
            <a:endParaRPr lang="en-GB" sz="1100" noProof="0" dirty="0" smtClean="0"/>
          </a:p>
          <a:p>
            <a:pPr indent="0" eaLnBrk="1" hangingPunct="1">
              <a:lnSpc>
                <a:spcPct val="100000"/>
              </a:lnSpc>
              <a:spcBef>
                <a:spcPct val="0"/>
              </a:spcBef>
              <a:buFontTx/>
              <a:buChar char="-"/>
            </a:pPr>
            <a:r>
              <a:rPr lang="en-GB" sz="1100" noProof="0" dirty="0" smtClean="0"/>
              <a:t> </a:t>
            </a:r>
            <a:r>
              <a:rPr lang="en-GB" sz="1100" b="1" noProof="0" dirty="0" smtClean="0"/>
              <a:t>Andy Schleck </a:t>
            </a:r>
            <a:r>
              <a:rPr lang="en-GB" sz="1100" b="0" noProof="0" dirty="0" smtClean="0"/>
              <a:t>is </a:t>
            </a:r>
            <a:r>
              <a:rPr lang="en-GB" sz="1100" noProof="0" dirty="0" smtClean="0"/>
              <a:t>a cycling champion </a:t>
            </a:r>
            <a:r>
              <a:rPr lang="en-GB" sz="1100" baseline="0" noProof="0" dirty="0" smtClean="0"/>
              <a:t>who retired from professional cycling in 2014. An </a:t>
            </a:r>
            <a:r>
              <a:rPr lang="en-GB" sz="1100" noProof="0" dirty="0" smtClean="0"/>
              <a:t>excellent climber,</a:t>
            </a:r>
            <a:r>
              <a:rPr lang="en-GB" sz="1100" baseline="0" noProof="0" dirty="0" smtClean="0"/>
              <a:t> he won </a:t>
            </a:r>
            <a:r>
              <a:rPr lang="en-GB" sz="1100" noProof="0" dirty="0" smtClean="0"/>
              <a:t>the 2010 Tour de France. Born in 1985 into a well-known cyclist family, Andy Schleck went professional in 2005,</a:t>
            </a:r>
            <a:r>
              <a:rPr lang="en-GB" sz="1100" baseline="0" noProof="0" dirty="0" smtClean="0"/>
              <a:t> joining his </a:t>
            </a:r>
            <a:r>
              <a:rPr lang="en-GB" sz="1100" noProof="0" dirty="0" smtClean="0"/>
              <a:t>brother </a:t>
            </a:r>
            <a:r>
              <a:rPr lang="en-GB" sz="1100" noProof="0" dirty="0" err="1" smtClean="0"/>
              <a:t>Fränk</a:t>
            </a:r>
            <a:r>
              <a:rPr lang="en-GB" sz="1100" noProof="0" dirty="0" smtClean="0"/>
              <a:t> Schleck, a professional</a:t>
            </a:r>
            <a:r>
              <a:rPr lang="en-GB" sz="1100" baseline="0" noProof="0" dirty="0" smtClean="0"/>
              <a:t> cyclist </a:t>
            </a:r>
            <a:r>
              <a:rPr lang="en-GB" sz="1100" noProof="0" dirty="0" smtClean="0"/>
              <a:t>born in 1980. Andy Schleck excelled particularly at stage races. His greatest successes include: </a:t>
            </a:r>
          </a:p>
          <a:p>
            <a:pPr indent="0" eaLnBrk="1" hangingPunct="1">
              <a:lnSpc>
                <a:spcPct val="100000"/>
              </a:lnSpc>
              <a:spcBef>
                <a:spcPct val="0"/>
              </a:spcBef>
              <a:buFont typeface="Arial" pitchFamily="34" charset="0"/>
              <a:buChar char="•"/>
            </a:pPr>
            <a:r>
              <a:rPr lang="en-GB" sz="1100" noProof="0" dirty="0" smtClean="0"/>
              <a:t> Tour de France: 2008 – best young rider; 2009 – second overall and best young rider; 2010 – winner and best young rider;</a:t>
            </a:r>
          </a:p>
          <a:p>
            <a:pPr indent="0" eaLnBrk="1" hangingPunct="1">
              <a:lnSpc>
                <a:spcPct val="100000"/>
              </a:lnSpc>
              <a:spcBef>
                <a:spcPct val="0"/>
              </a:spcBef>
              <a:buFont typeface="Arial" pitchFamily="34" charset="0"/>
              <a:buChar char="•"/>
            </a:pPr>
            <a:r>
              <a:rPr lang="en-GB" sz="1100" noProof="0" dirty="0" smtClean="0"/>
              <a:t> 2nd in 2007 Tour of Italy;</a:t>
            </a:r>
          </a:p>
          <a:p>
            <a:pPr indent="0" eaLnBrk="1" hangingPunct="1">
              <a:lnSpc>
                <a:spcPct val="100000"/>
              </a:lnSpc>
              <a:spcBef>
                <a:spcPct val="0"/>
              </a:spcBef>
              <a:buFont typeface="Arial" pitchFamily="34" charset="0"/>
              <a:buChar char="•"/>
            </a:pPr>
            <a:r>
              <a:rPr lang="en-GB" sz="1100" baseline="0" noProof="0" dirty="0" smtClean="0"/>
              <a:t> w</a:t>
            </a:r>
            <a:r>
              <a:rPr lang="en-GB" sz="1100" noProof="0" dirty="0" smtClean="0"/>
              <a:t>inner of 2009 </a:t>
            </a:r>
            <a:r>
              <a:rPr lang="en-GB" sz="1100" noProof="0" dirty="0" err="1" smtClean="0"/>
              <a:t>Liège</a:t>
            </a:r>
            <a:r>
              <a:rPr lang="en-GB" sz="1100" noProof="0" dirty="0" smtClean="0"/>
              <a:t>-Bastogne-</a:t>
            </a:r>
            <a:r>
              <a:rPr lang="en-GB" sz="1100" noProof="0" dirty="0" err="1" smtClean="0"/>
              <a:t>Liège</a:t>
            </a:r>
            <a:r>
              <a:rPr lang="en-GB" sz="1100" noProof="0" dirty="0" smtClean="0"/>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lang="en-GB" sz="1100" i="1" kern="1200" noProof="0" dirty="0" smtClean="0">
              <a:solidFill>
                <a:schemeClr val="tx1"/>
              </a:solidFill>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lang="en-GB" sz="1100" i="1" kern="1200" noProof="0" dirty="0" smtClean="0">
                <a:solidFill>
                  <a:schemeClr val="tx1"/>
                </a:solidFill>
                <a:latin typeface="Arial" pitchFamily="34" charset="0"/>
                <a:ea typeface="+mn-ea"/>
                <a:cs typeface="+mn-cs"/>
              </a:rPr>
              <a:t>Images (from left to right): </a:t>
            </a:r>
            <a:r>
              <a:rPr lang="en-GB" sz="1100" i="1" noProof="0" dirty="0" smtClean="0"/>
              <a:t>©</a:t>
            </a:r>
            <a:r>
              <a:rPr lang="en-GB" sz="1100" noProof="0" dirty="0" smtClean="0"/>
              <a:t> </a:t>
            </a:r>
            <a:r>
              <a:rPr lang="en-GB" sz="1100" i="1" kern="1200" noProof="0" dirty="0" smtClean="0">
                <a:solidFill>
                  <a:schemeClr val="tx1"/>
                </a:solidFill>
                <a:latin typeface="Arial" pitchFamily="34" charset="0"/>
                <a:ea typeface="+mn-ea"/>
                <a:cs typeface="+mn-cs"/>
              </a:rPr>
              <a:t>SIP/Jock Fistick; SIP/Charles Caratini; Marc Theis; SIP/Nicolas Bouvy; Jean-Paul Kieffer/SIP; SIP/Nicolas Bouvy</a:t>
            </a:r>
            <a:endParaRPr lang="en-GB" sz="1100" kern="1200" noProof="0" dirty="0" smtClean="0">
              <a:solidFill>
                <a:schemeClr val="tx1"/>
              </a:solidFill>
              <a:latin typeface="Arial" pitchFamily="34" charset="0"/>
              <a:ea typeface="+mn-ea"/>
              <a:cs typeface="+mn-cs"/>
            </a:endParaRPr>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38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pPr eaLnBrk="1" hangingPunct="1">
              <a:lnSpc>
                <a:spcPct val="100000"/>
              </a:lnSpc>
              <a:spcBef>
                <a:spcPct val="0"/>
              </a:spcBef>
            </a:pPr>
            <a:r>
              <a:rPr lang="en-GB" sz="1100" b="1" u="sng" dirty="0" smtClean="0"/>
              <a:t>Did you know that…?</a:t>
            </a:r>
          </a:p>
          <a:p>
            <a:pPr eaLnBrk="1" hangingPunct="1">
              <a:lnSpc>
                <a:spcPct val="100000"/>
              </a:lnSpc>
              <a:spcBef>
                <a:spcPct val="0"/>
              </a:spcBef>
            </a:pPr>
            <a:endParaRPr lang="en-GB" sz="1100" b="1" u="sng" dirty="0" smtClean="0">
              <a:solidFill>
                <a:srgbClr val="FF0000"/>
              </a:solidFill>
            </a:endParaRPr>
          </a:p>
          <a:p>
            <a:pPr>
              <a:lnSpc>
                <a:spcPct val="100000"/>
              </a:lnSpc>
            </a:pPr>
            <a:r>
              <a:rPr lang="en-GB" sz="1100" b="1" dirty="0" smtClean="0"/>
              <a:t>… three researchers of Luxembourg origin have won a Nobel Prize? </a:t>
            </a:r>
            <a:br>
              <a:rPr lang="en-GB" sz="1100" b="1" dirty="0" smtClean="0"/>
            </a:br>
            <a:r>
              <a:rPr lang="en-GB" sz="1100" dirty="0" smtClean="0"/>
              <a:t/>
            </a:r>
            <a:br>
              <a:rPr lang="en-GB" sz="1100" dirty="0" smtClean="0"/>
            </a:br>
            <a:r>
              <a:rPr lang="en-GB" sz="1100" dirty="0" smtClean="0"/>
              <a:t>Gabriel Lippmann, born in Luxembourg in 1845, was awarded the Nobel Prize in Physics in 1908. Paul </a:t>
            </a:r>
            <a:r>
              <a:rPr lang="en-GB" sz="1100" dirty="0" err="1" smtClean="0"/>
              <a:t>Lauterbur</a:t>
            </a:r>
            <a:r>
              <a:rPr lang="en-GB" sz="1100" dirty="0" smtClean="0"/>
              <a:t>, an American of Luxembourg origin born in 1929, won the Nobel Prize in Medicine in 2003. And Jules Hoffmann, born in Luxembourg in 1941, was awarded the Nobel Prize in Medicine in 2011. This means</a:t>
            </a:r>
            <a:r>
              <a:rPr lang="en-GB" sz="1100" baseline="0" dirty="0" smtClean="0"/>
              <a:t> Luxembourg has </a:t>
            </a:r>
            <a:r>
              <a:rPr lang="en-GB" sz="1100" dirty="0" smtClean="0"/>
              <a:t>the highest number of Nobel Prize recipients</a:t>
            </a:r>
            <a:r>
              <a:rPr lang="en-GB" sz="1100" baseline="0" dirty="0" smtClean="0"/>
              <a:t> </a:t>
            </a:r>
            <a:r>
              <a:rPr lang="en-GB" sz="1100" dirty="0" smtClean="0"/>
              <a:t>in the world on a per-capita basis!</a:t>
            </a:r>
            <a:br>
              <a:rPr lang="en-GB" sz="1100" dirty="0" smtClean="0"/>
            </a:br>
            <a:endParaRPr lang="en-GB" sz="1100" dirty="0" smtClean="0"/>
          </a:p>
          <a:p>
            <a:pPr>
              <a:lnSpc>
                <a:spcPct val="100000"/>
              </a:lnSpc>
            </a:pPr>
            <a:r>
              <a:rPr lang="en-GB" sz="1100" b="1" dirty="0" smtClean="0"/>
              <a:t>… Luxembourg has won the Eurovision Song Contest five times?</a:t>
            </a:r>
            <a:br>
              <a:rPr lang="en-GB" sz="1100" b="1" dirty="0" smtClean="0"/>
            </a:br>
            <a:r>
              <a:rPr lang="en-GB" sz="1100" b="1" dirty="0" smtClean="0"/>
              <a:t/>
            </a:r>
            <a:br>
              <a:rPr lang="en-GB" sz="1100" b="1" dirty="0" smtClean="0"/>
            </a:br>
            <a:r>
              <a:rPr lang="en-GB" sz="1100" dirty="0" smtClean="0"/>
              <a:t>Five singers have won the Eurovision Song Contest while representing Luxembourg: Jean-Claude Pascal (</a:t>
            </a:r>
            <a:r>
              <a:rPr lang="en-GB" sz="1100" i="1" dirty="0" smtClean="0"/>
              <a:t>Nous les amoureux, </a:t>
            </a:r>
            <a:r>
              <a:rPr lang="en-GB" sz="1100" dirty="0" smtClean="0"/>
              <a:t>1961), France Gall (</a:t>
            </a:r>
            <a:r>
              <a:rPr lang="en-GB" sz="1100" i="1" dirty="0" smtClean="0"/>
              <a:t>Poupée de cire, poupée de son, </a:t>
            </a:r>
            <a:r>
              <a:rPr lang="en-GB" sz="1100" dirty="0" smtClean="0"/>
              <a:t>1965), Vicky Leandros (</a:t>
            </a:r>
            <a:r>
              <a:rPr lang="en-GB" sz="1100" i="1" dirty="0" smtClean="0"/>
              <a:t>Après toi, </a:t>
            </a:r>
            <a:r>
              <a:rPr lang="en-GB" sz="1100" dirty="0" smtClean="0"/>
              <a:t>1972), Anne-Marie David (</a:t>
            </a:r>
            <a:r>
              <a:rPr lang="en-GB" sz="1100" i="1" dirty="0" smtClean="0"/>
              <a:t>Tu te reconnaîtras, </a:t>
            </a:r>
            <a:r>
              <a:rPr lang="en-GB" sz="1100" dirty="0" smtClean="0"/>
              <a:t>1973) and Corinne Hermès (</a:t>
            </a:r>
            <a:r>
              <a:rPr lang="en-GB" sz="1100" i="1" dirty="0" smtClean="0"/>
              <a:t>Si la vie est cadeau, </a:t>
            </a:r>
            <a:r>
              <a:rPr lang="en-GB" sz="1100" dirty="0" smtClean="0"/>
              <a:t>1983).</a:t>
            </a:r>
            <a:r>
              <a:rPr lang="en-GB" sz="1100" b="1" dirty="0" smtClean="0"/>
              <a:t/>
            </a:r>
            <a:br>
              <a:rPr lang="en-GB" sz="1100" b="1" dirty="0" smtClean="0"/>
            </a:br>
            <a:endParaRPr lang="en-GB" sz="1100" dirty="0" smtClean="0"/>
          </a:p>
          <a:p>
            <a:pPr>
              <a:lnSpc>
                <a:spcPct val="100000"/>
              </a:lnSpc>
            </a:pPr>
            <a:r>
              <a:rPr lang="en-GB" sz="1100" b="1" dirty="0" smtClean="0"/>
              <a:t>… the only woman in the world to have won a Bocuse d’or is from Luxembourg? </a:t>
            </a:r>
            <a:br>
              <a:rPr lang="en-GB" sz="1100" b="1" dirty="0" smtClean="0"/>
            </a:br>
            <a:r>
              <a:rPr lang="en-GB" sz="1100" dirty="0" smtClean="0"/>
              <a:t/>
            </a:r>
            <a:br>
              <a:rPr lang="en-GB" sz="1100" dirty="0" smtClean="0"/>
            </a:br>
            <a:r>
              <a:rPr lang="en-GB" sz="1100" dirty="0" smtClean="0"/>
              <a:t>Léa Linster, owner of the eponymous Michelin-starred restaurant, is the first and to date only woman to have won this prestigious</a:t>
            </a:r>
            <a:r>
              <a:rPr lang="en-GB" sz="1100" baseline="0" dirty="0" smtClean="0"/>
              <a:t> </a:t>
            </a:r>
            <a:r>
              <a:rPr lang="en-GB" sz="1100" dirty="0" smtClean="0"/>
              <a:t>award.</a:t>
            </a:r>
            <a:br>
              <a:rPr lang="en-GB" sz="1100" dirty="0" smtClean="0"/>
            </a:br>
            <a:endParaRPr lang="en-GB" sz="1100" dirty="0" smtClean="0"/>
          </a:p>
          <a:p>
            <a:pPr>
              <a:lnSpc>
                <a:spcPct val="100000"/>
              </a:lnSpc>
            </a:pPr>
            <a:r>
              <a:rPr lang="en-GB" sz="1100" b="1" dirty="0" smtClean="0"/>
              <a:t>…. the father of science fiction was a Luxembourger?  </a:t>
            </a:r>
            <a:br>
              <a:rPr lang="en-GB" sz="1100" b="1" dirty="0" smtClean="0"/>
            </a:br>
            <a:r>
              <a:rPr lang="en-GB" sz="1100" dirty="0" smtClean="0"/>
              <a:t/>
            </a:r>
            <a:br>
              <a:rPr lang="en-GB" sz="1100" dirty="0" smtClean="0"/>
            </a:br>
            <a:r>
              <a:rPr lang="en-GB" sz="1100" dirty="0" smtClean="0"/>
              <a:t>Hugo Gernsback was a scientist born in Luxembourg on 16 August 1884. Among other things, he invented the dry cell battery, the wireless radio, the synthesiser, the transistor without aerial and the lie detector. Over the course of his life, he filed more than 80 patents. His real passion, however, was writing science fiction novels. Incidentally, he was the one to invent the term ‘science fiction’, which was quickly adopted the world over. </a:t>
            </a:r>
            <a:r>
              <a:rPr lang="en-GB" sz="1000" dirty="0" smtClean="0"/>
              <a:t/>
            </a:r>
            <a:br>
              <a:rPr lang="en-GB" sz="1000" dirty="0" smtClean="0"/>
            </a:br>
            <a:endParaRPr lang="en-GB" sz="1000" dirty="0" smtClean="0"/>
          </a:p>
          <a:p>
            <a:pPr eaLnBrk="1" hangingPunct="1">
              <a:lnSpc>
                <a:spcPct val="100000"/>
              </a:lnSpc>
              <a:spcBef>
                <a:spcPct val="0"/>
              </a:spcBef>
            </a:pPr>
            <a:endParaRPr lang="en-GB" sz="1000" dirty="0" smtClean="0">
              <a:solidFill>
                <a:srgbClr val="FF0000"/>
              </a:solidFill>
            </a:endParaRPr>
          </a:p>
          <a:p>
            <a:pPr eaLnBrk="1" hangingPunct="1">
              <a:lnSpc>
                <a:spcPct val="100000"/>
              </a:lnSpc>
              <a:spcBef>
                <a:spcPct val="0"/>
              </a:spcBef>
            </a:pPr>
            <a:endParaRPr lang="en-GB" sz="1000" dirty="0" smtClean="0"/>
          </a:p>
          <a:p>
            <a:pPr eaLnBrk="1" hangingPunct="1">
              <a:lnSpc>
                <a:spcPct val="100000"/>
              </a:lnSpc>
              <a:spcBef>
                <a:spcPct val="0"/>
              </a:spcBef>
            </a:pPr>
            <a:endParaRPr lang="en-GB" sz="1050" dirty="0" smtClean="0"/>
          </a:p>
          <a:p>
            <a:pPr>
              <a:lnSpc>
                <a:spcPct val="100000"/>
              </a:lnSpc>
            </a:pPr>
            <a:endParaRPr lang="fr-CH"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39</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pPr indent="0" eaLnBrk="1" hangingPunct="1">
              <a:lnSpc>
                <a:spcPct val="100000"/>
              </a:lnSpc>
              <a:spcBef>
                <a:spcPct val="0"/>
              </a:spcBef>
            </a:pPr>
            <a:r>
              <a:rPr lang="en-GB" sz="1100" b="1" u="sng" dirty="0" smtClean="0"/>
              <a:t>Did you know that…?</a:t>
            </a:r>
          </a:p>
          <a:p>
            <a:pPr indent="0" eaLnBrk="1" hangingPunct="1">
              <a:lnSpc>
                <a:spcPct val="100000"/>
              </a:lnSpc>
              <a:spcBef>
                <a:spcPct val="0"/>
              </a:spcBef>
            </a:pPr>
            <a:endParaRPr lang="en-GB" sz="1100" b="1" u="sng" dirty="0" smtClean="0">
              <a:solidFill>
                <a:srgbClr val="FF0000"/>
              </a:solidFill>
            </a:endParaRPr>
          </a:p>
          <a:p>
            <a:pPr indent="0">
              <a:lnSpc>
                <a:spcPct val="100000"/>
              </a:lnSpc>
            </a:pPr>
            <a:r>
              <a:rPr lang="en-GB" sz="1100" b="1" dirty="0" smtClean="0"/>
              <a:t>… three elements of Luxembourg’s heritage are officially recognised by UNESCO? </a:t>
            </a:r>
            <a:br>
              <a:rPr lang="en-GB" sz="1100" b="1" dirty="0" smtClean="0"/>
            </a:br>
            <a:r>
              <a:rPr lang="en-GB" sz="1100" dirty="0" smtClean="0"/>
              <a:t/>
            </a:r>
            <a:br>
              <a:rPr lang="en-GB" sz="1100" dirty="0" smtClean="0"/>
            </a:br>
            <a:r>
              <a:rPr lang="en-GB" sz="1100" dirty="0" smtClean="0"/>
              <a:t>The fortifications and old quarters of the City of Luxembourg have been registered on the UNESCO World Heritage List since 1994; the photography exhibition ‘The Family of Man’ by Edward Steichen was added to the UNESCO Memory of the World Register in 2003 and the Echternach hopping procession was registered on the UNESCO Representative List of</a:t>
            </a:r>
            <a:r>
              <a:rPr lang="en-GB" sz="1100" baseline="0" dirty="0" smtClean="0"/>
              <a:t> the </a:t>
            </a:r>
            <a:r>
              <a:rPr lang="en-GB" sz="1100" dirty="0" smtClean="0"/>
              <a:t>Intangible Cultural Heritage of Humanity in 2010.</a:t>
            </a:r>
            <a:br>
              <a:rPr lang="en-GB" sz="1100" dirty="0" smtClean="0"/>
            </a:br>
            <a:endParaRPr lang="en-GB" sz="1100" dirty="0" smtClean="0"/>
          </a:p>
          <a:p>
            <a:pPr indent="0">
              <a:lnSpc>
                <a:spcPct val="100000"/>
              </a:lnSpc>
              <a:spcBef>
                <a:spcPts val="0"/>
              </a:spcBef>
              <a:buFont typeface="Calibri" pitchFamily="34" charset="0"/>
              <a:buNone/>
            </a:pPr>
            <a:r>
              <a:rPr lang="en-GB" sz="1100" b="1" dirty="0" smtClean="0"/>
              <a:t>… Luxembourg contributes around 1% of its GNI to official development assistance?</a:t>
            </a:r>
            <a:br>
              <a:rPr lang="en-GB" sz="1100" b="1" dirty="0" smtClean="0"/>
            </a:br>
            <a:r>
              <a:rPr lang="en-GB" sz="1100" dirty="0" smtClean="0"/>
              <a:t/>
            </a:r>
            <a:br>
              <a:rPr lang="en-GB" sz="1100" dirty="0" smtClean="0"/>
            </a:br>
            <a:r>
              <a:rPr lang="en-GB" sz="1100" dirty="0" smtClean="0"/>
              <a:t>Since 2009, Luxembourg has been contributing around 1% of its gross national income (GNI) to official development assistance, thus ranking among the five most generous countries in the world.</a:t>
            </a:r>
            <a:br>
              <a:rPr lang="en-GB" sz="1100" dirty="0" smtClean="0"/>
            </a:br>
            <a:endParaRPr lang="en-GB" sz="1100" dirty="0" smtClean="0"/>
          </a:p>
          <a:p>
            <a:pPr indent="0">
              <a:lnSpc>
                <a:spcPct val="100000"/>
              </a:lnSpc>
            </a:pPr>
            <a:r>
              <a:rPr lang="en-GB" sz="1100" b="1" dirty="0" smtClean="0"/>
              <a:t>… Luxembourger Pierre Werner is considered the ‘forefather of the euro’?</a:t>
            </a:r>
            <a:br>
              <a:rPr lang="en-GB" sz="1100" b="1" dirty="0" smtClean="0"/>
            </a:br>
            <a:r>
              <a:rPr lang="en-GB" sz="1100" dirty="0" smtClean="0"/>
              <a:t/>
            </a:r>
            <a:br>
              <a:rPr lang="en-GB" sz="1100" dirty="0" smtClean="0"/>
            </a:br>
            <a:r>
              <a:rPr lang="en-GB" sz="1100" dirty="0" smtClean="0"/>
              <a:t>During his time as Prime Minister, Pierre Werner (1913-2002) was appointed to head a European group of experts and in 1970</a:t>
            </a:r>
            <a:r>
              <a:rPr lang="en-GB" sz="1100" baseline="0" dirty="0" smtClean="0"/>
              <a:t> </a:t>
            </a:r>
            <a:r>
              <a:rPr lang="en-GB" sz="1100" dirty="0" smtClean="0"/>
              <a:t>presented the European Commission with a monetary integration project known as the ‘Werner Plan’, which can be considered the beginning of the euro. </a:t>
            </a:r>
            <a:br>
              <a:rPr lang="en-GB" sz="1100" dirty="0" smtClean="0"/>
            </a:br>
            <a:endParaRPr lang="en-GB" sz="1100" dirty="0" smtClean="0"/>
          </a:p>
          <a:p>
            <a:pPr indent="0">
              <a:lnSpc>
                <a:spcPct val="100000"/>
              </a:lnSpc>
            </a:pPr>
            <a:r>
              <a:rPr lang="en-GB" sz="1100" b="1" dirty="0" smtClean="0"/>
              <a:t>… Luxembourg is the only city to have been chosen as European Capital of Culture on two occasions?</a:t>
            </a:r>
            <a:br>
              <a:rPr lang="en-GB" sz="1100" b="1" dirty="0" smtClean="0"/>
            </a:br>
            <a:r>
              <a:rPr lang="en-GB" sz="1100" dirty="0" smtClean="0"/>
              <a:t/>
            </a:r>
            <a:br>
              <a:rPr lang="en-GB" sz="1100" dirty="0" smtClean="0"/>
            </a:br>
            <a:r>
              <a:rPr lang="en-GB" sz="1100" dirty="0" smtClean="0"/>
              <a:t>Luxembourg City was the European Capital of Culture in both 1995 and 2007. In 2007, it was the first city to suggest including surrounding regions,</a:t>
            </a:r>
            <a:r>
              <a:rPr lang="en-GB" sz="1100" baseline="0" dirty="0" smtClean="0"/>
              <a:t> i.e. the </a:t>
            </a:r>
            <a:r>
              <a:rPr lang="en-GB" sz="1100" dirty="0" smtClean="0"/>
              <a:t>Greater Region (Saar and Rhineland-Palatinate in Germany, Lorraine in France and Wallonia in Belgium) in this event.</a:t>
            </a:r>
            <a:endParaRPr lang="en-GB" sz="1100" b="1" u="sng" dirty="0" smtClean="0">
              <a:solidFill>
                <a:srgbClr val="FF0000"/>
              </a:solidFill>
            </a:endParaRPr>
          </a:p>
          <a:p>
            <a:pPr indent="0">
              <a:lnSpc>
                <a:spcPct val="100000"/>
              </a:lnSpc>
              <a:defRPr/>
            </a:pPr>
            <a:r>
              <a:rPr lang="fr-CH" sz="1100" b="0" dirty="0" smtClean="0">
                <a:cs typeface="+mn-cs"/>
              </a:rPr>
              <a:t>T</a:t>
            </a:r>
            <a:r>
              <a:rPr lang="fr-CH" sz="1100" b="0" dirty="0" smtClean="0">
                <a:cs typeface="Arial" charset="0"/>
              </a:rPr>
              <a:t>he</a:t>
            </a:r>
            <a:r>
              <a:rPr lang="fr-CH" sz="1100" b="0" baseline="0" dirty="0" smtClean="0">
                <a:cs typeface="Arial" charset="0"/>
              </a:rPr>
              <a:t> city of </a:t>
            </a:r>
            <a:r>
              <a:rPr lang="fr-CH" sz="1100" b="0" dirty="0" smtClean="0">
                <a:cs typeface="Arial" charset="0"/>
              </a:rPr>
              <a:t>Esch-sur-Alzette is </a:t>
            </a:r>
            <a:r>
              <a:rPr lang="fr-CH" sz="1100" b="0" dirty="0" err="1" smtClean="0">
                <a:cs typeface="Arial" charset="0"/>
              </a:rPr>
              <a:t>currently</a:t>
            </a:r>
            <a:r>
              <a:rPr lang="fr-CH" sz="1100" b="0" dirty="0" smtClean="0">
                <a:cs typeface="Arial" charset="0"/>
              </a:rPr>
              <a:t> </a:t>
            </a:r>
            <a:r>
              <a:rPr lang="fr-CH" sz="1100" b="0" dirty="0" err="1" smtClean="0">
                <a:cs typeface="Arial" charset="0"/>
              </a:rPr>
              <a:t>preparing</a:t>
            </a:r>
            <a:r>
              <a:rPr lang="fr-CH" sz="1100" b="0" dirty="0" smtClean="0">
                <a:cs typeface="Arial" charset="0"/>
              </a:rPr>
              <a:t> its candidacy</a:t>
            </a:r>
            <a:r>
              <a:rPr lang="fr-CH" sz="1100" b="0" baseline="0" dirty="0" smtClean="0">
                <a:cs typeface="Arial" charset="0"/>
              </a:rPr>
              <a:t> alongside other cities in the country’s south for European Capital of Culture in 2022.</a:t>
            </a:r>
            <a:endParaRPr lang="fr-CH" sz="1100" b="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40</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en-GB" sz="1200" b="1" u="sng" noProof="0" dirty="0" smtClean="0"/>
              <a:t>At a glance: Luxembourg, easily</a:t>
            </a:r>
            <a:r>
              <a:rPr lang="en-GB" sz="1200" b="1" u="sng" baseline="0" noProof="0" dirty="0" smtClean="0"/>
              <a:t> accessible</a:t>
            </a:r>
            <a:endParaRPr lang="en-GB" sz="1200" b="1" u="sng" noProof="0" dirty="0" smtClean="0"/>
          </a:p>
          <a:p>
            <a:pPr eaLnBrk="1" hangingPunct="1">
              <a:spcBef>
                <a:spcPct val="0"/>
              </a:spcBef>
            </a:pPr>
            <a:endParaRPr lang="en-GB" sz="1200" noProof="0" dirty="0" smtClean="0"/>
          </a:p>
          <a:p>
            <a:pPr eaLnBrk="1" hangingPunct="1">
              <a:spcBef>
                <a:spcPct val="0"/>
              </a:spcBef>
            </a:pPr>
            <a:r>
              <a:rPr lang="en-GB" sz="1200" noProof="0" dirty="0" smtClean="0"/>
              <a:t>Luxembourg is situated between Belgium,</a:t>
            </a:r>
            <a:r>
              <a:rPr lang="en-GB" sz="1200" baseline="0" noProof="0" dirty="0" smtClean="0"/>
              <a:t> </a:t>
            </a:r>
            <a:r>
              <a:rPr lang="en-GB" sz="1200" noProof="0" dirty="0" smtClean="0"/>
              <a:t>Germany</a:t>
            </a:r>
            <a:r>
              <a:rPr lang="en-GB" sz="1200" baseline="0" noProof="0" dirty="0" smtClean="0"/>
              <a:t> and </a:t>
            </a:r>
            <a:r>
              <a:rPr lang="en-GB" sz="1200" noProof="0" dirty="0" smtClean="0"/>
              <a:t>France.</a:t>
            </a:r>
            <a:r>
              <a:rPr lang="en-GB" sz="1200" baseline="0" noProof="0" dirty="0" smtClean="0"/>
              <a:t> </a:t>
            </a:r>
            <a:r>
              <a:rPr lang="en-GB" sz="1200" noProof="0" dirty="0" smtClean="0"/>
              <a:t>It is well connected to the major European cities and easily accessible by air, rail and road. </a:t>
            </a:r>
          </a:p>
          <a:p>
            <a:pPr eaLnBrk="1" hangingPunct="1">
              <a:spcBef>
                <a:spcPct val="0"/>
              </a:spcBef>
            </a:pPr>
            <a:endParaRPr lang="en-GB" sz="1200" noProof="0" dirty="0" smtClean="0"/>
          </a:p>
          <a:p>
            <a:pPr eaLnBrk="1" hangingPunct="1">
              <a:spcBef>
                <a:spcPct val="0"/>
              </a:spcBef>
              <a:buFont typeface="Calibri" pitchFamily="34" charset="0"/>
              <a:buNone/>
            </a:pPr>
            <a:r>
              <a:rPr lang="en-GB" sz="1200" noProof="0" dirty="0" smtClean="0"/>
              <a:t>- Continuously growing international airport;</a:t>
            </a:r>
          </a:p>
          <a:p>
            <a:pPr eaLnBrk="1" hangingPunct="1">
              <a:spcBef>
                <a:spcPct val="0"/>
              </a:spcBef>
              <a:buFont typeface="Calibri" pitchFamily="34" charset="0"/>
              <a:buNone/>
            </a:pPr>
            <a:r>
              <a:rPr lang="en-GB" sz="1200" noProof="0" dirty="0" smtClean="0"/>
              <a:t>- Dense national road and railway network connected</a:t>
            </a:r>
            <a:r>
              <a:rPr lang="en-GB" sz="1200" baseline="0" noProof="0" dirty="0" smtClean="0"/>
              <a:t> to all of </a:t>
            </a:r>
            <a:r>
              <a:rPr lang="en-GB" sz="1200" noProof="0" dirty="0" smtClean="0"/>
              <a:t>Europe;</a:t>
            </a:r>
          </a:p>
          <a:p>
            <a:pPr eaLnBrk="1" hangingPunct="1">
              <a:spcBef>
                <a:spcPct val="0"/>
              </a:spcBef>
              <a:buFont typeface="Calibri" pitchFamily="34" charset="0"/>
              <a:buNone/>
            </a:pPr>
            <a:r>
              <a:rPr lang="en-GB" sz="1200" noProof="0" dirty="0" smtClean="0"/>
              <a:t>- TGV link with Paris and Strasbourg; from summer 2016 onwards with</a:t>
            </a:r>
            <a:r>
              <a:rPr lang="en-GB" sz="1200" baseline="0" noProof="0" dirty="0" smtClean="0"/>
              <a:t> towns in southern France also.</a:t>
            </a:r>
            <a:endParaRPr lang="en-GB" sz="1200" noProof="0" dirty="0" smtClean="0"/>
          </a:p>
          <a:p>
            <a:pPr eaLnBrk="1" hangingPunct="1">
              <a:spcBef>
                <a:spcPct val="0"/>
              </a:spcBef>
            </a:pPr>
            <a:endParaRPr lang="en-GB" sz="1200" noProof="0" dirty="0" smtClean="0"/>
          </a:p>
          <a:p>
            <a:pPr eaLnBrk="1" hangingPunct="1">
              <a:spcBef>
                <a:spcPct val="0"/>
              </a:spcBef>
            </a:pPr>
            <a:r>
              <a:rPr lang="en-GB" sz="1200" b="1" noProof="0" dirty="0" smtClean="0"/>
              <a:t>FOR MORE INFORMATION</a:t>
            </a:r>
          </a:p>
          <a:p>
            <a:pPr eaLnBrk="1" hangingPunct="1">
              <a:spcBef>
                <a:spcPct val="0"/>
              </a:spcBef>
              <a:buFont typeface="Arial" pitchFamily="34" charset="0"/>
              <a:buChar char="•"/>
            </a:pPr>
            <a:r>
              <a:rPr lang="en-GB" sz="1200" noProof="0" dirty="0" smtClean="0"/>
              <a:t> www.luxembourg.lu: http://www.luxembourg.public.lu/en/le-grand-duche-se-presente/luxembourg-tour-horizon/transports-mobilite/index.html</a:t>
            </a:r>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pPr eaLnBrk="1" hangingPunct="1">
              <a:lnSpc>
                <a:spcPct val="100000"/>
              </a:lnSpc>
              <a:spcBef>
                <a:spcPct val="0"/>
              </a:spcBef>
            </a:pPr>
            <a:r>
              <a:rPr lang="en-GB" sz="1100" b="1" u="sng" noProof="0" dirty="0" smtClean="0"/>
              <a:t>Did you know that…?</a:t>
            </a:r>
          </a:p>
          <a:p>
            <a:pPr eaLnBrk="1" hangingPunct="1">
              <a:lnSpc>
                <a:spcPct val="100000"/>
              </a:lnSpc>
              <a:spcBef>
                <a:spcPct val="0"/>
              </a:spcBef>
            </a:pPr>
            <a:endParaRPr lang="en-GB" sz="1100" b="1" u="sng" noProof="0" dirty="0" smtClean="0">
              <a:solidFill>
                <a:srgbClr val="FF0000"/>
              </a:solidFill>
            </a:endParaRPr>
          </a:p>
          <a:p>
            <a:pPr>
              <a:lnSpc>
                <a:spcPct val="100000"/>
              </a:lnSpc>
              <a:defRPr/>
            </a:pPr>
            <a:r>
              <a:rPr lang="en-GB" sz="1100" b="1" noProof="0" dirty="0" smtClean="0"/>
              <a:t>… four Luxembourgers have won the Tour de France?</a:t>
            </a:r>
            <a:br>
              <a:rPr lang="en-GB" sz="1100" b="1" noProof="0" dirty="0" smtClean="0"/>
            </a:br>
            <a:r>
              <a:rPr lang="en-GB" sz="1100" noProof="0" dirty="0" smtClean="0"/>
              <a:t/>
            </a:r>
            <a:br>
              <a:rPr lang="en-GB" sz="1100" noProof="0" dirty="0" smtClean="0"/>
            </a:br>
            <a:r>
              <a:rPr lang="en-GB" sz="1100" noProof="0" dirty="0" smtClean="0"/>
              <a:t>The Tour de France was won by François Faber in 1909, by Nicolas Frantz in 1927 and 1928, by Charly Gaul</a:t>
            </a:r>
            <a:r>
              <a:rPr lang="en-GB" sz="1100" baseline="0" noProof="0" dirty="0" smtClean="0"/>
              <a:t> –</a:t>
            </a:r>
            <a:r>
              <a:rPr lang="en-GB" sz="1100" noProof="0" dirty="0" smtClean="0"/>
              <a:t> dubbed the ‘Angel of the mountain’ – in 1958 and by Andy Schleck in 2010. </a:t>
            </a:r>
          </a:p>
          <a:p>
            <a:pPr>
              <a:lnSpc>
                <a:spcPct val="100000"/>
              </a:lnSpc>
              <a:defRPr/>
            </a:pPr>
            <a:r>
              <a:rPr lang="en-GB" sz="1100" b="1" noProof="0" dirty="0" smtClean="0"/>
              <a:t/>
            </a:r>
            <a:br>
              <a:rPr lang="en-GB" sz="1100" b="1" noProof="0" dirty="0" smtClean="0"/>
            </a:br>
            <a:r>
              <a:rPr lang="en-GB" sz="1100" b="1" noProof="0" dirty="0" smtClean="0"/>
              <a:t>… Robert Schuman, one of the founding fathers of Europe, was born in Luxembourg City?</a:t>
            </a:r>
            <a:br>
              <a:rPr lang="en-GB" sz="1100" b="1" noProof="0" dirty="0" smtClean="0"/>
            </a:br>
            <a:r>
              <a:rPr lang="en-GB" sz="1100" noProof="0" dirty="0" smtClean="0"/>
              <a:t/>
            </a:r>
            <a:br>
              <a:rPr lang="en-GB" sz="1100" noProof="0" dirty="0" smtClean="0"/>
            </a:br>
            <a:r>
              <a:rPr lang="en-GB" sz="1100" noProof="0" dirty="0" smtClean="0"/>
              <a:t>Robert Schuman was born in Clausen, a suburb</a:t>
            </a:r>
            <a:r>
              <a:rPr lang="en-GB" sz="1100" baseline="0" noProof="0" dirty="0" smtClean="0"/>
              <a:t> of Luxembourg City,</a:t>
            </a:r>
            <a:r>
              <a:rPr lang="en-GB" sz="1100" noProof="0" dirty="0" smtClean="0"/>
              <a:t> to a Lorraine father of German nationality and a Luxembourgish mother. </a:t>
            </a:r>
            <a:r>
              <a:rPr lang="en-GB" sz="1100" b="1" noProof="0" dirty="0" smtClean="0"/>
              <a:t>His</a:t>
            </a:r>
            <a:r>
              <a:rPr lang="en-GB" sz="1100" noProof="0" dirty="0" smtClean="0"/>
              <a:t> </a:t>
            </a:r>
            <a:r>
              <a:rPr lang="en-GB" sz="1100" b="1" noProof="0" dirty="0" smtClean="0"/>
              <a:t>mother tongue was therefore Luxembourgish. </a:t>
            </a:r>
            <a:r>
              <a:rPr lang="en-GB" sz="1100" noProof="0" dirty="0" smtClean="0"/>
              <a:t>It is often mentioned that Robert Schuman’s personality was influenced by his origins. No doubt the combination of these Luxembourgish, German and French influences prompted him to launch a plan that was to result in the creation of the first European Community.</a:t>
            </a:r>
            <a:br>
              <a:rPr lang="en-GB" sz="1100" noProof="0" dirty="0" smtClean="0"/>
            </a:br>
            <a:r>
              <a:rPr lang="en-GB" sz="1100" noProof="0" dirty="0" smtClean="0"/>
              <a:t> </a:t>
            </a:r>
          </a:p>
          <a:p>
            <a:pPr>
              <a:lnSpc>
                <a:spcPct val="100000"/>
              </a:lnSpc>
            </a:pPr>
            <a:r>
              <a:rPr lang="en-GB" sz="1100" b="1" noProof="0" dirty="0" smtClean="0"/>
              <a:t>… Luxembourg is ranked 19th in the world (out of 188</a:t>
            </a:r>
            <a:r>
              <a:rPr lang="en-GB" sz="1100" b="1" baseline="0" noProof="0" dirty="0" smtClean="0"/>
              <a:t> countries</a:t>
            </a:r>
            <a:r>
              <a:rPr lang="en-GB" sz="1100" b="1" noProof="0" dirty="0" smtClean="0"/>
              <a:t>) on the 2015 Human Development Index?</a:t>
            </a:r>
            <a:br>
              <a:rPr lang="en-GB" sz="1100" b="1" noProof="0" dirty="0" smtClean="0"/>
            </a:br>
            <a:r>
              <a:rPr lang="en-GB" sz="1100" noProof="0" dirty="0" smtClean="0"/>
              <a:t/>
            </a:r>
            <a:br>
              <a:rPr lang="en-GB" sz="1100" noProof="0" dirty="0" smtClean="0"/>
            </a:br>
            <a:r>
              <a:rPr lang="en-GB" sz="1100" noProof="0" dirty="0" smtClean="0"/>
              <a:t>This index of the United Nations Development Programme (UNDP) measures longevity, education, literacy and standard of living, among others, in order to calculate a quality of life index.</a:t>
            </a:r>
            <a:br>
              <a:rPr lang="en-GB" sz="1100" noProof="0" dirty="0" smtClean="0"/>
            </a:br>
            <a:endParaRPr lang="en-GB" sz="1100" noProof="0" dirty="0" smtClean="0"/>
          </a:p>
          <a:p>
            <a:pPr>
              <a:lnSpc>
                <a:spcPct val="100000"/>
              </a:lnSpc>
            </a:pPr>
            <a:r>
              <a:rPr lang="en-GB" sz="1100" b="1" noProof="0" dirty="0" smtClean="0"/>
              <a:t>… nearly all Luxembourgers speak at least two languages?</a:t>
            </a:r>
            <a:br>
              <a:rPr lang="en-GB" sz="1100" b="1" noProof="0" dirty="0" smtClean="0"/>
            </a:br>
            <a:r>
              <a:rPr lang="en-GB" sz="1100" noProof="0" dirty="0" smtClean="0"/>
              <a:t/>
            </a:r>
            <a:br>
              <a:rPr lang="en-GB" sz="1100" noProof="0" dirty="0" smtClean="0"/>
            </a:br>
            <a:r>
              <a:rPr lang="en-GB" sz="1100" noProof="0" dirty="0" smtClean="0"/>
              <a:t>The linguistic situation in Luxembourg is characterised by the use and legal recognition of three </a:t>
            </a:r>
            <a:r>
              <a:rPr lang="en-GB" sz="1100" b="0" noProof="0" dirty="0" smtClean="0"/>
              <a:t>languages:</a:t>
            </a:r>
            <a:r>
              <a:rPr lang="en-GB" sz="1100" b="1" noProof="0" dirty="0" smtClean="0"/>
              <a:t> Luxembourgish, French and German. </a:t>
            </a:r>
            <a:r>
              <a:rPr lang="en-GB" sz="1100" b="0" noProof="0" dirty="0" smtClean="0"/>
              <a:t>With Luxembourgish </a:t>
            </a:r>
            <a:r>
              <a:rPr lang="en-GB" sz="1100" b="0" i="1" noProof="0" dirty="0" smtClean="0"/>
              <a:t>(</a:t>
            </a:r>
            <a:r>
              <a:rPr lang="en-GB" sz="1100" b="0" i="1" noProof="0" dirty="0" err="1" smtClean="0"/>
              <a:t>Lëtzebuergesch</a:t>
            </a:r>
            <a:r>
              <a:rPr lang="en-GB" sz="1100" b="0" i="1" noProof="0" dirty="0" smtClean="0"/>
              <a:t>) </a:t>
            </a:r>
            <a:r>
              <a:rPr lang="en-GB" sz="1100" b="0" noProof="0" dirty="0" smtClean="0"/>
              <a:t>as the</a:t>
            </a:r>
            <a:r>
              <a:rPr lang="en-GB" sz="1100" b="1" noProof="0" dirty="0" smtClean="0"/>
              <a:t> national language, </a:t>
            </a:r>
            <a:r>
              <a:rPr lang="en-GB" sz="1100" b="0" noProof="0" dirty="0" smtClean="0"/>
              <a:t>and Luxembourgish, German and French as the administrative and judicial languages, the </a:t>
            </a:r>
            <a:r>
              <a:rPr lang="en-GB" sz="1100" noProof="0" dirty="0" smtClean="0"/>
              <a:t>Grand Duchy of Luxembourg is known for its multilingualism.</a:t>
            </a:r>
          </a:p>
          <a:p>
            <a:pPr eaLnBrk="1" hangingPunct="1">
              <a:lnSpc>
                <a:spcPct val="100000"/>
              </a:lnSpc>
              <a:spcBef>
                <a:spcPct val="0"/>
              </a:spcBef>
            </a:pPr>
            <a:endParaRPr lang="en-GB" sz="1200" noProof="0" dirty="0" smtClean="0"/>
          </a:p>
          <a:p>
            <a:pPr>
              <a:lnSpc>
                <a:spcPct val="100000"/>
              </a:lnSpc>
            </a:pPr>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41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pPr>
              <a:lnSpc>
                <a:spcPct val="100000"/>
              </a:lnSpc>
              <a:spcBef>
                <a:spcPts val="0"/>
              </a:spcBef>
            </a:pPr>
            <a:r>
              <a:rPr lang="en-GB" sz="1400" b="1" u="sng" noProof="0" dirty="0" smtClean="0"/>
              <a:t>Geography</a:t>
            </a:r>
          </a:p>
          <a:p>
            <a:pPr>
              <a:lnSpc>
                <a:spcPct val="100000"/>
              </a:lnSpc>
              <a:spcBef>
                <a:spcPts val="0"/>
              </a:spcBef>
            </a:pPr>
            <a:endParaRPr lang="en-GB" sz="1400" noProof="0" dirty="0" smtClean="0"/>
          </a:p>
          <a:p>
            <a:pPr>
              <a:lnSpc>
                <a:spcPct val="100000"/>
              </a:lnSpc>
              <a:spcBef>
                <a:spcPts val="0"/>
              </a:spcBef>
            </a:pPr>
            <a:r>
              <a:rPr lang="en-GB" sz="1400" b="1" noProof="0" dirty="0" smtClean="0"/>
              <a:t>Area: </a:t>
            </a:r>
            <a:r>
              <a:rPr lang="en-GB" sz="1400" noProof="0" dirty="0" smtClean="0"/>
              <a:t>2,586 km</a:t>
            </a:r>
            <a:r>
              <a:rPr lang="en-GB" sz="1400" baseline="30000" noProof="0" dirty="0" smtClean="0"/>
              <a:t>2</a:t>
            </a:r>
            <a:r>
              <a:rPr lang="en-GB" sz="1400" noProof="0" dirty="0" smtClean="0"/>
              <a:t>. Luxembourg measures a maximum of 82 km (50.95 miles) from north to south and 57 km (35.42 miles) from east to west.</a:t>
            </a:r>
          </a:p>
          <a:p>
            <a:pPr>
              <a:lnSpc>
                <a:spcPct val="100000"/>
              </a:lnSpc>
              <a:spcBef>
                <a:spcPts val="0"/>
              </a:spcBef>
            </a:pPr>
            <a:endParaRPr lang="en-GB" sz="1400" b="1" noProof="0" dirty="0" smtClean="0"/>
          </a:p>
          <a:p>
            <a:pPr>
              <a:lnSpc>
                <a:spcPct val="100000"/>
              </a:lnSpc>
              <a:spcBef>
                <a:spcPts val="0"/>
              </a:spcBef>
            </a:pPr>
            <a:r>
              <a:rPr lang="en-GB" sz="1400" b="1" noProof="0" dirty="0" smtClean="0"/>
              <a:t>Bordered by Belgium, Germany and France, the Grand Duchy is located in the heart of Western Europe.</a:t>
            </a:r>
            <a:endParaRPr lang="en-GB" sz="1400" noProof="0" dirty="0" smtClean="0"/>
          </a:p>
          <a:p>
            <a:pPr>
              <a:lnSpc>
                <a:spcPct val="100000"/>
              </a:lnSpc>
              <a:spcBef>
                <a:spcPts val="0"/>
              </a:spcBef>
            </a:pPr>
            <a:endParaRPr lang="en-GB" sz="1400" noProof="0" dirty="0" smtClean="0"/>
          </a:p>
          <a:p>
            <a:pPr>
              <a:lnSpc>
                <a:spcPct val="100000"/>
              </a:lnSpc>
              <a:spcBef>
                <a:spcPts val="0"/>
              </a:spcBef>
            </a:pPr>
            <a:r>
              <a:rPr lang="en-GB" sz="1400" noProof="0" dirty="0" smtClean="0"/>
              <a:t>The Grand Duchy is home to </a:t>
            </a:r>
            <a:r>
              <a:rPr lang="en-GB" sz="1400" b="1" noProof="0" dirty="0" smtClean="0"/>
              <a:t>two natural regions:</a:t>
            </a:r>
            <a:r>
              <a:rPr lang="en-GB" sz="1400" noProof="0" dirty="0" smtClean="0"/>
              <a:t> the Oesling in the north as well as the Gutland, which includes the Valley of the Seven Castles in the west, the Mineral Basin in the south and the valley of the Moselle in the east.</a:t>
            </a:r>
          </a:p>
          <a:p>
            <a:pPr>
              <a:lnSpc>
                <a:spcPct val="100000"/>
              </a:lnSpc>
              <a:spcBef>
                <a:spcPts val="0"/>
              </a:spcBef>
            </a:pPr>
            <a:endParaRPr lang="en-GB" sz="1400" b="1" noProof="0" dirty="0" smtClean="0"/>
          </a:p>
          <a:p>
            <a:pPr>
              <a:lnSpc>
                <a:spcPct val="100000"/>
              </a:lnSpc>
              <a:spcBef>
                <a:spcPts val="0"/>
              </a:spcBef>
            </a:pPr>
            <a:r>
              <a:rPr lang="en-GB" sz="1400" b="1" noProof="0" dirty="0" smtClean="0"/>
              <a:t>Oesling </a:t>
            </a:r>
            <a:r>
              <a:rPr lang="en-GB" sz="1400" b="0" noProof="0" dirty="0" smtClean="0"/>
              <a:t>(in the </a:t>
            </a:r>
            <a:r>
              <a:rPr lang="en-GB" sz="1400" noProof="0" dirty="0" smtClean="0"/>
              <a:t>north, part of the Ardennes): wooded region, rivers and lakes; Upper Sûre and Our nature reserves; main towns: Wiltz, Clervaux and Vianden.</a:t>
            </a:r>
          </a:p>
          <a:p>
            <a:pPr>
              <a:lnSpc>
                <a:spcPct val="100000"/>
              </a:lnSpc>
              <a:spcBef>
                <a:spcPts val="0"/>
              </a:spcBef>
            </a:pPr>
            <a:endParaRPr lang="en-GB" sz="1400" b="1" noProof="0" dirty="0" smtClean="0"/>
          </a:p>
          <a:p>
            <a:pPr>
              <a:lnSpc>
                <a:spcPct val="100000"/>
              </a:lnSpc>
              <a:spcBef>
                <a:spcPts val="0"/>
              </a:spcBef>
            </a:pPr>
            <a:r>
              <a:rPr lang="en-GB" sz="1400" b="1" noProof="0" dirty="0" smtClean="0"/>
              <a:t>Gutland: </a:t>
            </a:r>
            <a:r>
              <a:rPr lang="en-GB" sz="1400" b="0" noProof="0" dirty="0" smtClean="0"/>
              <a:t>open countryside</a:t>
            </a:r>
            <a:r>
              <a:rPr lang="en-GB" sz="1400" b="0" baseline="0" noProof="0" dirty="0" smtClean="0"/>
              <a:t> and forests, Valley of the Seven Castles and forests (in the west); </a:t>
            </a:r>
            <a:r>
              <a:rPr lang="en-GB" sz="1400" noProof="0" dirty="0" smtClean="0"/>
              <a:t>The Land of the Red Rocks (in the south); valley of the Moselle (in the east), region Mullerthal – Luxembourg’s Little Switzerland with its Naturpark Mëllerdall nature reserve (in the east); main cities and towns: the capital Luxembourg, Esch-sur-Alzette, Dudelange, Differdange.</a:t>
            </a:r>
          </a:p>
          <a:p>
            <a:pPr>
              <a:lnSpc>
                <a:spcPct val="100000"/>
              </a:lnSpc>
              <a:spcBef>
                <a:spcPts val="0"/>
              </a:spcBef>
            </a:pPr>
            <a:endParaRPr lang="en-GB" sz="1400" b="1" noProof="0" dirty="0" smtClean="0"/>
          </a:p>
          <a:p>
            <a:pPr>
              <a:lnSpc>
                <a:spcPct val="100000"/>
              </a:lnSpc>
              <a:spcBef>
                <a:spcPts val="0"/>
              </a:spcBef>
            </a:pPr>
            <a:r>
              <a:rPr lang="en-GB" sz="1400" b="1" noProof="0" dirty="0" smtClean="0"/>
              <a:t>Climate:</a:t>
            </a:r>
            <a:r>
              <a:rPr lang="en-GB" sz="1400" noProof="0" dirty="0" smtClean="0"/>
              <a:t> Luxembourg enjoys a temperate climate. Average annual temperatures range from -2.6 °C (average minimum value) to 21.6 °C (average maximum value) (1981-2010 figures). June, July and August are the hottest months, July and August the sunniest. In summer, temperatures range from 12 °C to 35 °C. In winter, temperatures fluctuate between -10 °C and 15 °C. In September and October, Luxembourg often experiences its own ‘Indian summer’.</a:t>
            </a:r>
          </a:p>
          <a:p>
            <a:pPr>
              <a:lnSpc>
                <a:spcPct val="100000"/>
              </a:lnSpc>
              <a:spcBef>
                <a:spcPts val="0"/>
              </a:spcBef>
            </a:pPr>
            <a:endParaRPr lang="en-GB" sz="1400" b="1" noProof="0" dirty="0" smtClean="0"/>
          </a:p>
          <a:p>
            <a:pPr>
              <a:lnSpc>
                <a:spcPct val="100000"/>
              </a:lnSpc>
              <a:spcBef>
                <a:spcPts val="0"/>
              </a:spcBef>
            </a:pPr>
            <a:r>
              <a:rPr lang="en-GB" sz="1400" b="1" noProof="0" dirty="0" smtClean="0"/>
              <a:t>FOR MORE INFORMATION</a:t>
            </a:r>
          </a:p>
          <a:p>
            <a:pPr>
              <a:lnSpc>
                <a:spcPct val="100000"/>
              </a:lnSpc>
              <a:spcBef>
                <a:spcPts val="0"/>
              </a:spcBef>
              <a:buFont typeface="Arial" pitchFamily="34" charset="0"/>
              <a:buChar char="•"/>
              <a:defRPr/>
            </a:pPr>
            <a:r>
              <a:rPr lang="en-GB" sz="1400" i="1" noProof="0" dirty="0" smtClean="0"/>
              <a:t> </a:t>
            </a:r>
            <a:r>
              <a:rPr lang="en-GB" sz="1400" i="0" noProof="0" dirty="0" smtClean="0"/>
              <a:t>www.luxembourg.lu: http://www.luxembourg.public.lu/en/le-grand-duche-se-presente/luxembourg-tour-horizon/geographie-et-climat/index.html</a:t>
            </a:r>
            <a:endParaRPr lang="en-GB" sz="1400" b="1" i="0" noProof="0" dirty="0" smtClean="0"/>
          </a:p>
          <a:p>
            <a:pPr>
              <a:lnSpc>
                <a:spcPct val="100000"/>
              </a:lnSpc>
              <a:spcBef>
                <a:spcPts val="0"/>
              </a:spcBef>
              <a:buFont typeface="Arial" pitchFamily="34" charset="0"/>
              <a:buChar char="•"/>
              <a:defRPr/>
            </a:pPr>
            <a:r>
              <a:rPr lang="en-GB" sz="1400" noProof="0" dirty="0" smtClean="0"/>
              <a:t> </a:t>
            </a:r>
            <a:r>
              <a:rPr lang="en-GB" sz="1400" i="1" noProof="0" dirty="0" smtClean="0">
                <a:cs typeface="Arial" charset="0"/>
              </a:rPr>
              <a:t>Everything</a:t>
            </a:r>
            <a:r>
              <a:rPr lang="en-GB" sz="1400" i="1" baseline="0" noProof="0" dirty="0" smtClean="0">
                <a:cs typeface="Arial" charset="0"/>
              </a:rPr>
              <a:t> you need to know about the Grand Duchy of Luxembourg</a:t>
            </a:r>
            <a:r>
              <a:rPr lang="en-GB" sz="1400" i="1" noProof="0" dirty="0" smtClean="0">
                <a:cs typeface="Arial" charset="0"/>
              </a:rPr>
              <a:t>: </a:t>
            </a:r>
            <a:r>
              <a:rPr lang="en-GB" sz="1400" noProof="0" dirty="0" smtClean="0">
                <a:cs typeface="Arial" charset="0"/>
              </a:rPr>
              <a:t>http://www.luxembourg.public.lu/en/publications/c/tout-savoir/index.html</a:t>
            </a:r>
            <a:endParaRPr lang="en-GB" sz="1400" i="0"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pPr indent="0" eaLnBrk="1" hangingPunct="1">
              <a:lnSpc>
                <a:spcPct val="100000"/>
              </a:lnSpc>
              <a:spcBef>
                <a:spcPct val="0"/>
              </a:spcBef>
            </a:pPr>
            <a:r>
              <a:rPr lang="en-GB" sz="1100" b="1" u="sng" noProof="0" dirty="0" smtClean="0"/>
              <a:t>Political system </a:t>
            </a:r>
            <a:endParaRPr lang="en-GB" sz="1100" u="sng" noProof="0" dirty="0" smtClean="0"/>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noProof="0" dirty="0" smtClean="0">
                <a:cs typeface="Arial" charset="0"/>
              </a:rPr>
              <a:t>- The </a:t>
            </a:r>
            <a:r>
              <a:rPr lang="en-GB" sz="1100" b="1" noProof="0" dirty="0" smtClean="0">
                <a:cs typeface="Arial" charset="0"/>
              </a:rPr>
              <a:t>form of government </a:t>
            </a:r>
            <a:r>
              <a:rPr lang="en-GB" sz="1100" noProof="0" dirty="0" smtClean="0">
                <a:cs typeface="Arial" charset="0"/>
              </a:rPr>
              <a:t>is that of a parliamentary democracy in the form of a constitutional monarchy. The laws passed by Parliament are promulgated and published by the Grand Duke. </a:t>
            </a:r>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noProof="0" dirty="0" smtClean="0"/>
              <a:t>- The </a:t>
            </a:r>
            <a:r>
              <a:rPr lang="en-GB" sz="1100" b="1" noProof="0" dirty="0" smtClean="0"/>
              <a:t>Constitution</a:t>
            </a:r>
            <a:r>
              <a:rPr lang="en-GB" sz="1100" noProof="0" dirty="0" smtClean="0"/>
              <a:t> of the Grand Duchy of Luxembourg dates back to 17 October 1868 (amended several times since).</a:t>
            </a:r>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noProof="0" dirty="0" smtClean="0">
                <a:cs typeface="Arial" charset="0"/>
              </a:rPr>
              <a:t>- </a:t>
            </a:r>
            <a:r>
              <a:rPr lang="en-GB" sz="1100" b="1" noProof="0" dirty="0" smtClean="0">
                <a:cs typeface="Arial" charset="0"/>
              </a:rPr>
              <a:t>Universal suffrage </a:t>
            </a:r>
            <a:r>
              <a:rPr lang="en-GB" sz="1100" noProof="0" dirty="0" smtClean="0">
                <a:cs typeface="Arial" charset="0"/>
              </a:rPr>
              <a:t>was introduced in 1919.</a:t>
            </a:r>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noProof="0" dirty="0" smtClean="0"/>
              <a:t>- The </a:t>
            </a:r>
            <a:r>
              <a:rPr lang="en-GB" sz="1100" b="1" noProof="0" dirty="0" smtClean="0"/>
              <a:t>head of state </a:t>
            </a:r>
            <a:r>
              <a:rPr lang="en-GB" sz="1100" noProof="0" dirty="0" smtClean="0"/>
              <a:t>is HRH Grand Duke Henri (acceded to the throne on 7 October 2000).</a:t>
            </a:r>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noProof="0" dirty="0" smtClean="0"/>
              <a:t>- </a:t>
            </a:r>
            <a:r>
              <a:rPr lang="en-GB" sz="1100" b="1" noProof="0" dirty="0" smtClean="0"/>
              <a:t>Parliament</a:t>
            </a:r>
            <a:r>
              <a:rPr lang="en-GB" sz="1100" noProof="0" dirty="0" smtClean="0"/>
              <a:t> (known as the Chamber of Deputies) is composed of 60 members.</a:t>
            </a:r>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noProof="0" dirty="0" smtClean="0"/>
              <a:t>- Xavier Bettel has been the </a:t>
            </a:r>
            <a:r>
              <a:rPr lang="en-GB" sz="1100" b="1" noProof="0" dirty="0" smtClean="0"/>
              <a:t>head of government</a:t>
            </a:r>
            <a:r>
              <a:rPr lang="en-GB" sz="1100" b="0" baseline="0" noProof="0" dirty="0" smtClean="0"/>
              <a:t> </a:t>
            </a:r>
            <a:r>
              <a:rPr lang="en-GB" sz="1100" noProof="0" dirty="0" smtClean="0"/>
              <a:t>since December 2013. </a:t>
            </a:r>
            <a:endParaRPr lang="en-GB" sz="1100" u="sng" noProof="0" dirty="0" smtClean="0"/>
          </a:p>
          <a:p>
            <a:pPr indent="0" eaLnBrk="1" hangingPunct="1">
              <a:lnSpc>
                <a:spcPct val="100000"/>
              </a:lnSpc>
              <a:spcBef>
                <a:spcPct val="0"/>
              </a:spcBef>
            </a:pPr>
            <a:endParaRPr lang="en-GB" sz="1100" b="1" noProof="0" dirty="0" smtClean="0"/>
          </a:p>
          <a:p>
            <a:pPr marL="0" marR="0" indent="0" algn="l" defTabSz="914400" rtl="0" eaLnBrk="1" fontAlgn="base" latinLnBrk="0" hangingPunct="1">
              <a:lnSpc>
                <a:spcPct val="100000"/>
              </a:lnSpc>
              <a:spcBef>
                <a:spcPct val="0"/>
              </a:spcBef>
              <a:spcAft>
                <a:spcPct val="0"/>
              </a:spcAft>
              <a:buClrTx/>
              <a:buSzTx/>
              <a:buFontTx/>
              <a:buChar char="-"/>
              <a:tabLst/>
              <a:defRPr/>
            </a:pPr>
            <a:r>
              <a:rPr lang="en-GB" sz="1100" noProof="0" dirty="0" smtClean="0"/>
              <a:t> The </a:t>
            </a:r>
            <a:r>
              <a:rPr lang="en-GB" sz="1100" b="1" noProof="0" dirty="0" smtClean="0">
                <a:cs typeface="Arial" charset="0"/>
              </a:rPr>
              <a:t>ruling parties </a:t>
            </a:r>
            <a:r>
              <a:rPr lang="en-GB" sz="1100" b="0" noProof="0" dirty="0" smtClean="0">
                <a:cs typeface="Arial" charset="0"/>
              </a:rPr>
              <a:t>(since December 2013)</a:t>
            </a:r>
            <a:r>
              <a:rPr lang="en-GB" sz="1100" b="0" baseline="0" noProof="0" dirty="0" smtClean="0">
                <a:cs typeface="Arial" charset="0"/>
              </a:rPr>
              <a:t> are </a:t>
            </a:r>
            <a:r>
              <a:rPr lang="en-GB" sz="1100" noProof="0" dirty="0" smtClean="0">
                <a:cs typeface="Arial" charset="0"/>
              </a:rPr>
              <a:t>the Democratic Party </a:t>
            </a:r>
            <a:r>
              <a:rPr lang="en-GB" sz="1100" baseline="0" noProof="0" dirty="0" smtClean="0">
                <a:cs typeface="Arial" charset="0"/>
              </a:rPr>
              <a:t>(</a:t>
            </a:r>
            <a:r>
              <a:rPr lang="en-GB" sz="1100" noProof="0" dirty="0" smtClean="0">
                <a:cs typeface="Arial" charset="0"/>
              </a:rPr>
              <a:t>DP), the Luxembourg Socialist Workers’ Party</a:t>
            </a:r>
            <a:r>
              <a:rPr lang="en-GB" sz="1100" baseline="0" noProof="0" dirty="0" smtClean="0">
                <a:cs typeface="Arial" charset="0"/>
              </a:rPr>
              <a:t> (LSAP) </a:t>
            </a:r>
            <a:r>
              <a:rPr lang="en-GB" sz="1100" noProof="0" dirty="0" smtClean="0">
                <a:cs typeface="Arial" charset="0"/>
              </a:rPr>
              <a:t>and the Green Party (Déi Gréng).</a:t>
            </a:r>
            <a:r>
              <a:rPr lang="en-GB" sz="1100" baseline="0" noProof="0" dirty="0" smtClean="0">
                <a:cs typeface="Arial" charset="0"/>
              </a:rPr>
              <a:t> Prior to this date and s</a:t>
            </a:r>
            <a:r>
              <a:rPr lang="en-GB" sz="1100" noProof="0" dirty="0" smtClean="0"/>
              <a:t>ince 1919, the Christian Social Party (CSV</a:t>
            </a:r>
            <a:r>
              <a:rPr lang="en-GB" sz="1100" baseline="0" noProof="0" dirty="0" smtClean="0"/>
              <a:t> </a:t>
            </a:r>
            <a:r>
              <a:rPr lang="en-GB" sz="1100" noProof="0" dirty="0" smtClean="0"/>
              <a:t>or Party of the Right prior to 1945) has led all the government coalitions, with two exceptions (1925</a:t>
            </a:r>
            <a:r>
              <a:rPr lang="en-GB" sz="1100" baseline="0" noProof="0" dirty="0" smtClean="0"/>
              <a:t>-</a:t>
            </a:r>
            <a:r>
              <a:rPr lang="en-GB" sz="1100" noProof="0" dirty="0" smtClean="0"/>
              <a:t>1926 and 1974-1979).</a:t>
            </a:r>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noProof="0" dirty="0" smtClean="0"/>
              <a:t>- </a:t>
            </a:r>
            <a:r>
              <a:rPr lang="en-GB" sz="1100" b="1" noProof="0" dirty="0" smtClean="0"/>
              <a:t>Separation of powers: </a:t>
            </a:r>
            <a:r>
              <a:rPr lang="en-GB" sz="1100" noProof="0" dirty="0" smtClean="0"/>
              <a:t>As in every parliamentary democracy, the separation of powers is flexible in Luxembourg. There are many links between the legislative and executive powers. Only the judicial power remains completely independent.</a:t>
            </a:r>
          </a:p>
          <a:p>
            <a:pPr indent="0" eaLnBrk="1" hangingPunct="1">
              <a:lnSpc>
                <a:spcPct val="100000"/>
              </a:lnSpc>
              <a:spcBef>
                <a:spcPct val="0"/>
              </a:spcBef>
            </a:pPr>
            <a:endParaRPr lang="en-GB" sz="1100" noProof="0" dirty="0" smtClean="0"/>
          </a:p>
          <a:p>
            <a:pPr indent="0" eaLnBrk="1" hangingPunct="1">
              <a:lnSpc>
                <a:spcPct val="100000"/>
              </a:lnSpc>
              <a:spcBef>
                <a:spcPct val="0"/>
              </a:spcBef>
            </a:pPr>
            <a:r>
              <a:rPr lang="en-GB" sz="1100" b="1" noProof="0" dirty="0" smtClean="0"/>
              <a:t>FOR MORE INFORMATION</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GB" sz="1100" noProof="0" dirty="0" smtClean="0"/>
              <a:t> www.luxembourg.lu: http://www.luxembourg.public.lu/en/le-grand-duche-se-presente/systeme-politique/index.html</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GB" sz="1100" noProof="0" dirty="0" smtClean="0">
                <a:cs typeface="Arial" charset="0"/>
              </a:rPr>
              <a:t> </a:t>
            </a:r>
            <a:r>
              <a:rPr lang="en-GB" sz="1100" i="1" noProof="0" dirty="0" smtClean="0">
                <a:cs typeface="Arial" charset="0"/>
              </a:rPr>
              <a:t>Everything</a:t>
            </a:r>
            <a:r>
              <a:rPr lang="en-GB" sz="1100" i="1" baseline="0" noProof="0" dirty="0" smtClean="0">
                <a:cs typeface="Arial" charset="0"/>
              </a:rPr>
              <a:t> you need to know about the Grand Duchy of Luxembourg</a:t>
            </a:r>
            <a:r>
              <a:rPr lang="en-GB" sz="1100" i="1" noProof="0" dirty="0" smtClean="0">
                <a:cs typeface="Arial" charset="0"/>
              </a:rPr>
              <a:t>: </a:t>
            </a:r>
            <a:r>
              <a:rPr lang="en-GB" sz="1100" noProof="0" dirty="0" smtClean="0">
                <a:cs typeface="Arial" charset="0"/>
              </a:rPr>
              <a:t>http://www.luxembourg.public.lu/en/publications/c/tout-savoir/index.html</a:t>
            </a:r>
            <a:endParaRPr lang="en-GB" sz="1100" i="0" noProof="0" dirty="0" smtClean="0"/>
          </a:p>
          <a:p>
            <a:pPr indent="0" eaLnBrk="1" hangingPunct="1">
              <a:lnSpc>
                <a:spcPct val="100000"/>
              </a:lnSpc>
              <a:spcBef>
                <a:spcPct val="0"/>
              </a:spcBef>
              <a:buFont typeface="Arial" pitchFamily="34" charset="0"/>
              <a:buChar char="•"/>
              <a:defRPr/>
            </a:pPr>
            <a:r>
              <a:rPr lang="en-GB" sz="1100" noProof="0" dirty="0" smtClean="0"/>
              <a:t> </a:t>
            </a:r>
            <a:r>
              <a:rPr lang="en-GB" sz="1100" i="1" noProof="0" dirty="0" smtClean="0"/>
              <a:t>About... Political</a:t>
            </a:r>
            <a:r>
              <a:rPr lang="en-GB" sz="1100" i="1" baseline="0" noProof="0" dirty="0" smtClean="0"/>
              <a:t> Institutions in </a:t>
            </a:r>
            <a:r>
              <a:rPr lang="en-GB" sz="1100" i="1" noProof="0" dirty="0" smtClean="0"/>
              <a:t>Luxembourg: </a:t>
            </a:r>
            <a:r>
              <a:rPr lang="en-GB" sz="1100" i="0" noProof="0" dirty="0" smtClean="0"/>
              <a:t>http://www.luxembourg.public.lu/en/publications/d/ap-institutions-politiques/index.html</a:t>
            </a:r>
          </a:p>
          <a:p>
            <a:pPr eaLnBrk="1" hangingPunct="1">
              <a:lnSpc>
                <a:spcPct val="90000"/>
              </a:lnSpc>
              <a:spcBef>
                <a:spcPct val="0"/>
              </a:spcBef>
            </a:pPr>
            <a:endParaRPr lang="en-GB" sz="1200" noProof="0" dirty="0" smtClean="0"/>
          </a:p>
          <a:p>
            <a:pPr eaLnBrk="1" hangingPunct="1">
              <a:lnSpc>
                <a:spcPct val="90000"/>
              </a:lnSpc>
              <a:spcBef>
                <a:spcPct val="0"/>
              </a:spcBef>
            </a:pPr>
            <a:endParaRPr lang="en-GB" sz="1200" noProof="0" dirty="0" smtClean="0"/>
          </a:p>
          <a:p>
            <a:pPr eaLnBrk="1" hangingPunct="1">
              <a:lnSpc>
                <a:spcPct val="90000"/>
              </a:lnSpc>
              <a:spcBef>
                <a:spcPct val="0"/>
              </a:spcBef>
            </a:pPr>
            <a:endParaRPr lang="en-GB" sz="1200" noProof="0" dirty="0" smtClean="0"/>
          </a:p>
          <a:p>
            <a:pPr eaLnBrk="1" hangingPunct="1">
              <a:lnSpc>
                <a:spcPct val="90000"/>
              </a:lnSpc>
              <a:spcBef>
                <a:spcPct val="0"/>
              </a:spcBef>
            </a:pPr>
            <a:endParaRPr lang="en-GB" sz="1200" noProof="0" dirty="0" smtClean="0"/>
          </a:p>
          <a:p>
            <a:pPr eaLnBrk="1" hangingPunct="1">
              <a:lnSpc>
                <a:spcPct val="90000"/>
              </a:lnSpc>
              <a:spcBef>
                <a:spcPct val="0"/>
              </a:spcBef>
            </a:pPr>
            <a:endParaRPr lang="en-GB" sz="1200" noProof="0" dirty="0" smtClean="0"/>
          </a:p>
          <a:p>
            <a:pPr eaLnBrk="1" hangingPunct="1">
              <a:lnSpc>
                <a:spcPct val="90000"/>
              </a:lnSpc>
              <a:spcBef>
                <a:spcPct val="0"/>
              </a:spcBef>
            </a:pPr>
            <a:endParaRPr lang="en-GB" sz="1200"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pPr indent="0">
              <a:lnSpc>
                <a:spcPct val="100000"/>
              </a:lnSpc>
              <a:spcBef>
                <a:spcPts val="0"/>
              </a:spcBef>
            </a:pPr>
            <a:r>
              <a:rPr lang="en-GB" sz="1200" b="1" u="sng" noProof="0" dirty="0" smtClean="0"/>
              <a:t>Luxembourg in the world</a:t>
            </a:r>
          </a:p>
          <a:p>
            <a:pPr indent="0">
              <a:lnSpc>
                <a:spcPct val="100000"/>
              </a:lnSpc>
              <a:spcBef>
                <a:spcPts val="0"/>
              </a:spcBef>
            </a:pPr>
            <a:endParaRPr lang="en-GB" sz="1200" noProof="0" dirty="0" smtClean="0"/>
          </a:p>
          <a:p>
            <a:pPr indent="0">
              <a:lnSpc>
                <a:spcPct val="100000"/>
              </a:lnSpc>
              <a:spcBef>
                <a:spcPts val="0"/>
              </a:spcBef>
              <a:buFont typeface="Calibri" pitchFamily="34" charset="0"/>
              <a:buNone/>
            </a:pPr>
            <a:r>
              <a:rPr lang="en-GB" sz="1200" noProof="0" dirty="0" smtClean="0"/>
              <a:t>- The Grand Duchy is the economic, financial and commercial hub of the </a:t>
            </a:r>
            <a:r>
              <a:rPr lang="en-GB" sz="1200" b="1" noProof="0" dirty="0" smtClean="0"/>
              <a:t>cross-border Greater Region </a:t>
            </a:r>
            <a:r>
              <a:rPr lang="en-GB" sz="1200" noProof="0" dirty="0" smtClean="0"/>
              <a:t>(Lorraine, Saar, Rhineland-Palatinate, Wallonia and the Grand Duchy of Luxembourg). As an example, during the week over 160,000 German, French and Belgian cross-border commuters travel to Luxembourg on a daily basis for work.</a:t>
            </a:r>
          </a:p>
          <a:p>
            <a:pPr indent="0">
              <a:lnSpc>
                <a:spcPct val="100000"/>
              </a:lnSpc>
              <a:spcBef>
                <a:spcPts val="0"/>
              </a:spcBef>
              <a:buFont typeface="Calibri" pitchFamily="34" charset="0"/>
              <a:buChar char="⁻"/>
            </a:pPr>
            <a:endParaRPr lang="en-GB" sz="1200" noProof="0" dirty="0" smtClean="0"/>
          </a:p>
          <a:p>
            <a:pPr indent="0">
              <a:lnSpc>
                <a:spcPct val="100000"/>
              </a:lnSpc>
              <a:spcBef>
                <a:spcPts val="0"/>
              </a:spcBef>
              <a:buFontTx/>
              <a:buChar char="-"/>
            </a:pPr>
            <a:r>
              <a:rPr lang="en-GB" sz="1200" noProof="0" dirty="0" smtClean="0"/>
              <a:t> Alongside Brussels and Strasbourg, Luxembourg is one of the three </a:t>
            </a:r>
            <a:r>
              <a:rPr lang="en-GB" sz="1200" b="1" noProof="0" dirty="0" smtClean="0"/>
              <a:t>‘capitals’ of the European Union. </a:t>
            </a:r>
            <a:r>
              <a:rPr lang="en-GB" sz="1200" noProof="0" dirty="0" smtClean="0"/>
              <a:t>The capital is home to several European services and institutions, including services of the European Commission (translation, publication, statistics), the European Court of Auditors, the Court of Justice of the European Union, the European Investment Bank (EIB), the European Investment Fund, the Secretariat of the European Parliament, the European Financial Stability Facility (EFSF) and the European Stability Mechanism (ESM). </a:t>
            </a:r>
          </a:p>
          <a:p>
            <a:pPr indent="0">
              <a:lnSpc>
                <a:spcPct val="100000"/>
              </a:lnSpc>
              <a:spcBef>
                <a:spcPts val="0"/>
              </a:spcBef>
              <a:buFontTx/>
              <a:buNone/>
            </a:pPr>
            <a:endParaRPr lang="en-GB" sz="1200" noProof="0" dirty="0" smtClean="0"/>
          </a:p>
          <a:p>
            <a:pPr indent="0">
              <a:lnSpc>
                <a:spcPct val="100000"/>
              </a:lnSpc>
              <a:spcBef>
                <a:spcPts val="0"/>
              </a:spcBef>
              <a:buFontTx/>
              <a:buNone/>
            </a:pPr>
            <a:r>
              <a:rPr lang="en-GB" sz="1200" noProof="0" dirty="0" smtClean="0"/>
              <a:t>- On 18 October 2012, Luxembourg was elected by the United Nations</a:t>
            </a:r>
            <a:r>
              <a:rPr lang="en-GB" sz="1200" baseline="0" noProof="0" dirty="0" smtClean="0"/>
              <a:t> </a:t>
            </a:r>
            <a:r>
              <a:rPr lang="en-GB" sz="1200" noProof="0" dirty="0" smtClean="0"/>
              <a:t>General Assembly to occupy a </a:t>
            </a:r>
            <a:r>
              <a:rPr lang="en-GB" sz="1200" b="1" noProof="0" dirty="0" smtClean="0"/>
              <a:t>seat as</a:t>
            </a:r>
            <a:r>
              <a:rPr lang="en-GB" sz="1200" b="1" baseline="0" noProof="0" dirty="0" smtClean="0"/>
              <a:t> a non-permanent member on the Security Council </a:t>
            </a:r>
            <a:r>
              <a:rPr lang="en-GB" sz="1200" baseline="0" noProof="0" dirty="0" smtClean="0"/>
              <a:t>for the 2013-2014 period. Being a founding member of the United Nations, this was the first time Luxembourg served on the Security Council.</a:t>
            </a:r>
            <a:endParaRPr lang="en-GB" sz="1200" noProof="0" dirty="0" smtClean="0"/>
          </a:p>
          <a:p>
            <a:pPr indent="0">
              <a:lnSpc>
                <a:spcPct val="100000"/>
              </a:lnSpc>
              <a:spcBef>
                <a:spcPts val="0"/>
              </a:spcBef>
              <a:buFont typeface="Calibri" pitchFamily="34" charset="0"/>
              <a:buChar char="⁻"/>
            </a:pPr>
            <a:endParaRPr lang="en-GB" sz="1200" noProof="0" dirty="0" smtClean="0"/>
          </a:p>
          <a:p>
            <a:pPr indent="0">
              <a:lnSpc>
                <a:spcPct val="100000"/>
              </a:lnSpc>
              <a:spcBef>
                <a:spcPts val="0"/>
              </a:spcBef>
              <a:buFont typeface="Calibri" pitchFamily="34" charset="0"/>
              <a:buNone/>
            </a:pPr>
            <a:r>
              <a:rPr lang="en-GB" sz="1200" noProof="0" dirty="0" smtClean="0"/>
              <a:t>- Luxembourg is a </a:t>
            </a:r>
            <a:r>
              <a:rPr lang="en-GB" sz="1200" b="1" noProof="0" dirty="0" smtClean="0"/>
              <a:t>founding member of several international organisations,</a:t>
            </a:r>
            <a:r>
              <a:rPr lang="en-GB" sz="1200" noProof="0" dirty="0" smtClean="0"/>
              <a:t> such as the Benelux Union, the Council of Europe, the precursor institutions of the European Union (the ECSC, the EEC, Euratom), NATO, the OECD, the UN... and a member of all major international organisations.</a:t>
            </a:r>
          </a:p>
          <a:p>
            <a:pPr indent="0">
              <a:lnSpc>
                <a:spcPct val="100000"/>
              </a:lnSpc>
              <a:spcBef>
                <a:spcPts val="0"/>
              </a:spcBef>
              <a:buFont typeface="Calibri" pitchFamily="34" charset="0"/>
              <a:buChar char="⁻"/>
            </a:pPr>
            <a:endParaRPr lang="en-GB" sz="1200" noProof="0" dirty="0" smtClean="0"/>
          </a:p>
          <a:p>
            <a:pPr indent="0">
              <a:lnSpc>
                <a:spcPct val="100000"/>
              </a:lnSpc>
              <a:spcBef>
                <a:spcPts val="0"/>
              </a:spcBef>
              <a:buFont typeface="Calibri" pitchFamily="34" charset="0"/>
              <a:buNone/>
            </a:pPr>
            <a:r>
              <a:rPr lang="en-GB" sz="1200" b="0" noProof="0" dirty="0" smtClean="0"/>
              <a:t>-</a:t>
            </a:r>
            <a:r>
              <a:rPr lang="en-GB" sz="1200" b="1" noProof="0" dirty="0" smtClean="0"/>
              <a:t> Official development assistance:</a:t>
            </a:r>
            <a:r>
              <a:rPr lang="en-GB" sz="1200" noProof="0" dirty="0" smtClean="0"/>
              <a:t> Luxembourg’s international commitment is reflected notably in the field of official development assistance, which has</a:t>
            </a:r>
            <a:r>
              <a:rPr lang="en-GB" sz="1200" baseline="0" noProof="0" dirty="0" smtClean="0"/>
              <a:t> amounted to </a:t>
            </a:r>
            <a:r>
              <a:rPr lang="en-GB" sz="1200" noProof="0" dirty="0" smtClean="0"/>
              <a:t>approximately</a:t>
            </a:r>
            <a:r>
              <a:rPr lang="en-GB" sz="1200" baseline="0" noProof="0" dirty="0" smtClean="0"/>
              <a:t> </a:t>
            </a:r>
            <a:r>
              <a:rPr lang="en-GB" sz="1200" noProof="0" dirty="0" smtClean="0"/>
              <a:t>1% of gross national income (GNI) since 2009, ranking the Grand Duchy among the five countries in the world that spend over 0.7% of their GNI on development cooperation.</a:t>
            </a:r>
          </a:p>
          <a:p>
            <a:pPr indent="0">
              <a:lnSpc>
                <a:spcPct val="100000"/>
              </a:lnSpc>
              <a:spcBef>
                <a:spcPts val="0"/>
              </a:spcBef>
            </a:pPr>
            <a:r>
              <a:rPr lang="en-GB" sz="1200" noProof="0" dirty="0" smtClean="0"/>
              <a:t> </a:t>
            </a:r>
          </a:p>
          <a:p>
            <a:pPr indent="0">
              <a:lnSpc>
                <a:spcPct val="100000"/>
              </a:lnSpc>
              <a:spcBef>
                <a:spcPts val="0"/>
              </a:spcBef>
            </a:pPr>
            <a:r>
              <a:rPr lang="en-GB" sz="1200" b="1" noProof="0" dirty="0" smtClean="0"/>
              <a:t>FOR MORE INFORMATION</a:t>
            </a:r>
          </a:p>
          <a:p>
            <a:pPr indent="0">
              <a:lnSpc>
                <a:spcPct val="100000"/>
              </a:lnSpc>
              <a:spcBef>
                <a:spcPts val="0"/>
              </a:spcBef>
              <a:buFont typeface="Arial" pitchFamily="34" charset="0"/>
              <a:buChar char="•"/>
              <a:defRPr/>
            </a:pPr>
            <a:r>
              <a:rPr lang="en-GB" sz="1200" noProof="0" dirty="0" smtClean="0"/>
              <a:t> Luxembourg and the EU: </a:t>
            </a:r>
            <a:r>
              <a:rPr lang="en-GB" sz="1200" u="none" noProof="0" dirty="0" smtClean="0"/>
              <a:t>http://www.luxembourg.public.lu/en/le-grand-duche-se-presente/luxembourg-monde/luxembourg-europe/index.html</a:t>
            </a:r>
          </a:p>
          <a:p>
            <a:pPr indent="0">
              <a:lnSpc>
                <a:spcPct val="100000"/>
              </a:lnSpc>
              <a:spcBef>
                <a:spcPts val="0"/>
              </a:spcBef>
              <a:buFont typeface="Arial" pitchFamily="34" charset="0"/>
              <a:buChar char="•"/>
              <a:defRPr/>
            </a:pPr>
            <a:r>
              <a:rPr lang="en-GB" sz="1200" noProof="0" dirty="0" smtClean="0"/>
              <a:t> Luxembourg in the world: http://www.luxembourg.public.lu/en/le-grand-duche-se-presente/luxembourg-monde/index.html</a:t>
            </a:r>
          </a:p>
          <a:p>
            <a:pPr marL="0" marR="0" indent="0" algn="l" defTabSz="914400" rtl="0" eaLnBrk="0" fontAlgn="base" latinLnBrk="0" hangingPunct="0">
              <a:lnSpc>
                <a:spcPct val="100000"/>
              </a:lnSpc>
              <a:spcBef>
                <a:spcPts val="0"/>
              </a:spcBef>
              <a:spcAft>
                <a:spcPct val="0"/>
              </a:spcAft>
              <a:buClrTx/>
              <a:buSzTx/>
              <a:buFont typeface="Arial" pitchFamily="34" charset="0"/>
              <a:buChar char="•"/>
              <a:tabLst/>
              <a:defRPr/>
            </a:pPr>
            <a:r>
              <a:rPr lang="en-GB" sz="1200" i="1" noProof="0" dirty="0" smtClean="0">
                <a:cs typeface="Arial" charset="0"/>
              </a:rPr>
              <a:t> Everything</a:t>
            </a:r>
            <a:r>
              <a:rPr lang="en-GB" sz="1200" i="1" baseline="0" noProof="0" dirty="0" smtClean="0">
                <a:cs typeface="Arial" charset="0"/>
              </a:rPr>
              <a:t> you need to know about the Grand Duchy of Luxembourg</a:t>
            </a:r>
            <a:r>
              <a:rPr lang="en-GB" sz="1200" i="1" noProof="0" dirty="0" smtClean="0">
                <a:cs typeface="Arial" charset="0"/>
              </a:rPr>
              <a:t>: </a:t>
            </a:r>
            <a:r>
              <a:rPr lang="en-GB" sz="1200" noProof="0" dirty="0" smtClean="0">
                <a:cs typeface="Arial" charset="0"/>
              </a:rPr>
              <a:t>http://www.luxembourg.public.lu/en/publications/c/tout-savoir/index.html</a:t>
            </a:r>
            <a:endParaRPr lang="en-GB" sz="1200" i="0" noProof="0" dirty="0" smtClean="0"/>
          </a:p>
          <a:p>
            <a:pPr indent="0">
              <a:lnSpc>
                <a:spcPct val="100000"/>
              </a:lnSpc>
              <a:spcBef>
                <a:spcPts val="0"/>
              </a:spcBef>
              <a:buFont typeface="Arial" pitchFamily="34" charset="0"/>
              <a:buChar char="•"/>
              <a:defRPr/>
            </a:pPr>
            <a:r>
              <a:rPr lang="en-GB" sz="1200" i="0" baseline="0" noProof="0" dirty="0" smtClean="0"/>
              <a:t> </a:t>
            </a:r>
            <a:r>
              <a:rPr lang="en-GB" sz="1200" i="1" noProof="0" dirty="0" smtClean="0"/>
              <a:t>About… Luxembourg and the European</a:t>
            </a:r>
            <a:r>
              <a:rPr lang="en-GB" sz="1200" i="1" baseline="0" noProof="0" dirty="0" smtClean="0"/>
              <a:t> Union</a:t>
            </a:r>
            <a:r>
              <a:rPr lang="en-GB" sz="1200" i="1" noProof="0" dirty="0" smtClean="0"/>
              <a:t>: </a:t>
            </a:r>
            <a:r>
              <a:rPr lang="en-GB" sz="1200" i="0" noProof="0" dirty="0" smtClean="0"/>
              <a:t>http://www.luxembourg.public.lu/en/publications/p/ap-europe/index.html</a:t>
            </a:r>
          </a:p>
          <a:p>
            <a:pPr>
              <a:lnSpc>
                <a:spcPct val="80000"/>
              </a:lnSpc>
              <a:buFontTx/>
              <a:buNone/>
            </a:pPr>
            <a:endParaRPr lang="en-GB" sz="1200"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pPr indent="0">
              <a:lnSpc>
                <a:spcPct val="100000"/>
              </a:lnSpc>
              <a:spcBef>
                <a:spcPts val="0"/>
              </a:spcBef>
            </a:pPr>
            <a:r>
              <a:rPr lang="en-GB" sz="1300" b="1" u="sng" dirty="0" smtClean="0"/>
              <a:t>History: Key moments</a:t>
            </a:r>
          </a:p>
          <a:p>
            <a:pPr indent="0">
              <a:lnSpc>
                <a:spcPct val="100000"/>
              </a:lnSpc>
              <a:spcBef>
                <a:spcPts val="0"/>
              </a:spcBef>
            </a:pPr>
            <a:endParaRPr lang="en-GB" sz="1300" dirty="0" smtClean="0"/>
          </a:p>
          <a:p>
            <a:pPr indent="0">
              <a:lnSpc>
                <a:spcPct val="100000"/>
              </a:lnSpc>
              <a:spcBef>
                <a:spcPts val="0"/>
              </a:spcBef>
              <a:buFont typeface="Calibri" pitchFamily="34" charset="0"/>
              <a:buNone/>
            </a:pPr>
            <a:r>
              <a:rPr lang="en-GB" sz="1300" dirty="0" smtClean="0"/>
              <a:t>- The origins of Luxembourg date back to </a:t>
            </a:r>
            <a:r>
              <a:rPr lang="en-GB" sz="1300" b="1" dirty="0" smtClean="0"/>
              <a:t>963</a:t>
            </a:r>
            <a:r>
              <a:rPr lang="en-GB" sz="1300" dirty="0" smtClean="0"/>
              <a:t> when </a:t>
            </a:r>
            <a:r>
              <a:rPr lang="en-GB" sz="1300" b="1" dirty="0" smtClean="0"/>
              <a:t>Count Siegfried acquired the small fort of Lucilinburhuc </a:t>
            </a:r>
            <a:r>
              <a:rPr lang="en-GB" sz="1300" dirty="0" smtClean="0"/>
              <a:t>through a deed of exchange with the abbey of St Maximin in Trier. The fort was located on the rocky outcrop of the Bock dominating the valley of the Alzette. </a:t>
            </a:r>
          </a:p>
          <a:p>
            <a:pPr indent="0">
              <a:lnSpc>
                <a:spcPct val="100000"/>
              </a:lnSpc>
              <a:spcBef>
                <a:spcPts val="0"/>
              </a:spcBef>
              <a:buFont typeface="Calibri" pitchFamily="34" charset="0"/>
              <a:buNone/>
            </a:pPr>
            <a:endParaRPr lang="en-GB" sz="1300" dirty="0" smtClean="0"/>
          </a:p>
          <a:p>
            <a:pPr indent="0">
              <a:lnSpc>
                <a:spcPct val="100000"/>
              </a:lnSpc>
              <a:spcBef>
                <a:spcPts val="0"/>
              </a:spcBef>
              <a:buFont typeface="Calibri" pitchFamily="34" charset="0"/>
              <a:buNone/>
            </a:pPr>
            <a:r>
              <a:rPr lang="en-GB" sz="1300" dirty="0" smtClean="0"/>
              <a:t>- Situated in the heart of Europe, nestled between France, Belgium and Germany, the country has been involved in the great European developments. The history of the Grand Duchy can thus be considered a </a:t>
            </a:r>
            <a:r>
              <a:rPr lang="en-GB" sz="1300" b="1" dirty="0" smtClean="0"/>
              <a:t>condensed version of European history.</a:t>
            </a:r>
            <a:r>
              <a:rPr lang="en-GB" sz="1300" dirty="0" smtClean="0"/>
              <a:t> </a:t>
            </a:r>
          </a:p>
          <a:p>
            <a:pPr indent="0">
              <a:lnSpc>
                <a:spcPct val="100000"/>
              </a:lnSpc>
              <a:spcBef>
                <a:spcPts val="0"/>
              </a:spcBef>
              <a:buFont typeface="Calibri" pitchFamily="34" charset="0"/>
              <a:buNone/>
            </a:pPr>
            <a:endParaRPr lang="en-GB" sz="1300" dirty="0" smtClean="0"/>
          </a:p>
          <a:p>
            <a:pPr indent="0">
              <a:lnSpc>
                <a:spcPct val="100000"/>
              </a:lnSpc>
              <a:spcBef>
                <a:spcPts val="0"/>
              </a:spcBef>
              <a:buFont typeface="Calibri" pitchFamily="34" charset="0"/>
              <a:buNone/>
            </a:pPr>
            <a:r>
              <a:rPr lang="en-GB" sz="1300" dirty="0" smtClean="0"/>
              <a:t>- During the Middle Ages, </a:t>
            </a:r>
            <a:r>
              <a:rPr lang="en-GB" sz="1300" b="1" dirty="0" smtClean="0"/>
              <a:t>its princes wore the crown of the Holy Roman Empire (14th to 15th century). </a:t>
            </a:r>
          </a:p>
          <a:p>
            <a:pPr indent="0">
              <a:lnSpc>
                <a:spcPct val="100000"/>
              </a:lnSpc>
              <a:spcBef>
                <a:spcPts val="0"/>
              </a:spcBef>
              <a:buFont typeface="Calibri" pitchFamily="34" charset="0"/>
              <a:buNone/>
            </a:pPr>
            <a:endParaRPr lang="en-GB" sz="1300" dirty="0" smtClean="0"/>
          </a:p>
          <a:p>
            <a:pPr indent="0">
              <a:lnSpc>
                <a:spcPct val="100000"/>
              </a:lnSpc>
              <a:spcBef>
                <a:spcPts val="0"/>
              </a:spcBef>
              <a:buFont typeface="Calibri" pitchFamily="34" charset="0"/>
              <a:buNone/>
            </a:pPr>
            <a:r>
              <a:rPr lang="en-GB" sz="1300" dirty="0" smtClean="0"/>
              <a:t>- In the early modern period, the fortress of Luxembourg,</a:t>
            </a:r>
            <a:r>
              <a:rPr lang="en-GB" sz="1300" b="1" dirty="0" smtClean="0"/>
              <a:t> dubbed ‘Gibraltar of the North’,</a:t>
            </a:r>
            <a:r>
              <a:rPr lang="en-GB" sz="1300" dirty="0" smtClean="0"/>
              <a:t> was a major bone of contention in the battle between the great powers.</a:t>
            </a:r>
          </a:p>
          <a:p>
            <a:pPr indent="0">
              <a:lnSpc>
                <a:spcPct val="100000"/>
              </a:lnSpc>
              <a:spcBef>
                <a:spcPts val="0"/>
              </a:spcBef>
              <a:buFont typeface="Calibri" pitchFamily="34" charset="0"/>
              <a:buNone/>
            </a:pPr>
            <a:endParaRPr lang="en-GB" sz="1300" dirty="0" smtClean="0"/>
          </a:p>
          <a:p>
            <a:pPr indent="0">
              <a:lnSpc>
                <a:spcPct val="100000"/>
              </a:lnSpc>
              <a:spcBef>
                <a:spcPts val="0"/>
              </a:spcBef>
              <a:buFont typeface="Calibri" pitchFamily="34" charset="0"/>
              <a:buNone/>
            </a:pPr>
            <a:r>
              <a:rPr lang="en-GB" sz="1300" b="0" dirty="0" smtClean="0"/>
              <a:t>-</a:t>
            </a:r>
            <a:r>
              <a:rPr lang="en-GB" sz="1300" b="1" dirty="0" smtClean="0"/>
              <a:t> A province of the Netherlands (15th to 18th century): </a:t>
            </a:r>
            <a:r>
              <a:rPr lang="en-GB" sz="1300" dirty="0" smtClean="0"/>
              <a:t>before gaining independence during the 19th century, Luxembourg successively belonged to the counts, then the dukes of Luxembourg, the dukes of Burgundy, the kings of Spain, the kings of France, the emperors of Austria and the kings of the Netherlands. </a:t>
            </a:r>
          </a:p>
          <a:p>
            <a:pPr indent="0">
              <a:lnSpc>
                <a:spcPct val="100000"/>
              </a:lnSpc>
              <a:spcBef>
                <a:spcPts val="0"/>
              </a:spcBef>
              <a:buFont typeface="Calibri" pitchFamily="34" charset="0"/>
              <a:buNone/>
            </a:pPr>
            <a:endParaRPr lang="en-GB" sz="1300" dirty="0" smtClean="0"/>
          </a:p>
          <a:p>
            <a:pPr indent="0">
              <a:lnSpc>
                <a:spcPct val="100000"/>
              </a:lnSpc>
              <a:spcBef>
                <a:spcPts val="0"/>
              </a:spcBef>
              <a:buFontTx/>
              <a:buChar char="-"/>
            </a:pPr>
            <a:r>
              <a:rPr lang="en-GB" sz="1300" b="1" dirty="0" smtClean="0"/>
              <a:t> 1839:</a:t>
            </a:r>
            <a:r>
              <a:rPr lang="en-GB" sz="1300" dirty="0" smtClean="0"/>
              <a:t> Luxembourg became a </a:t>
            </a:r>
            <a:r>
              <a:rPr lang="en-GB" sz="1300" b="1" dirty="0" smtClean="0"/>
              <a:t>sovereign and independent state </a:t>
            </a:r>
            <a:r>
              <a:rPr lang="en-GB" sz="1300" dirty="0" smtClean="0"/>
              <a:t>(Treaty of London of 19 April 1839).</a:t>
            </a:r>
          </a:p>
          <a:p>
            <a:pPr marL="0" marR="0" indent="0" algn="l" defTabSz="914400" rtl="0" eaLnBrk="0" fontAlgn="base" latinLnBrk="0" hangingPunct="0">
              <a:lnSpc>
                <a:spcPct val="100000"/>
              </a:lnSpc>
              <a:spcBef>
                <a:spcPts val="0"/>
              </a:spcBef>
              <a:spcAft>
                <a:spcPct val="0"/>
              </a:spcAft>
              <a:buClrTx/>
              <a:buSzTx/>
              <a:buFontTx/>
              <a:buNone/>
              <a:tabLst/>
              <a:defRPr/>
            </a:pPr>
            <a:endParaRPr lang="en-GB" sz="1300" b="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GB" sz="1300" b="0" dirty="0" smtClean="0"/>
              <a:t>-</a:t>
            </a:r>
            <a:r>
              <a:rPr lang="en-GB" sz="1300" b="0" baseline="0" dirty="0" smtClean="0"/>
              <a:t> </a:t>
            </a:r>
            <a:r>
              <a:rPr lang="en-GB" sz="1300" b="1" dirty="0" smtClean="0"/>
              <a:t>After 1945: </a:t>
            </a:r>
            <a:r>
              <a:rPr lang="en-GB" sz="1300" b="0" dirty="0" smtClean="0"/>
              <a:t>key</a:t>
            </a:r>
            <a:r>
              <a:rPr lang="en-GB" sz="1300" dirty="0" smtClean="0"/>
              <a:t> role in European construction.</a:t>
            </a:r>
          </a:p>
          <a:p>
            <a:pPr indent="0">
              <a:lnSpc>
                <a:spcPct val="100000"/>
              </a:lnSpc>
              <a:spcBef>
                <a:spcPts val="0"/>
              </a:spcBef>
            </a:pPr>
            <a:endParaRPr lang="en-GB" sz="1300" dirty="0" smtClean="0"/>
          </a:p>
          <a:p>
            <a:pPr indent="0">
              <a:lnSpc>
                <a:spcPct val="100000"/>
              </a:lnSpc>
              <a:spcBef>
                <a:spcPts val="0"/>
              </a:spcBef>
            </a:pPr>
            <a:r>
              <a:rPr lang="en-GB" sz="1300" b="1" dirty="0" smtClean="0"/>
              <a:t>FOR MORE INFORMATION</a:t>
            </a:r>
            <a:endParaRPr lang="en-GB" sz="1300" dirty="0" smtClean="0"/>
          </a:p>
          <a:p>
            <a:pPr indent="0">
              <a:lnSpc>
                <a:spcPct val="100000"/>
              </a:lnSpc>
              <a:spcBef>
                <a:spcPts val="0"/>
              </a:spcBef>
              <a:buFont typeface="Arial" pitchFamily="34" charset="0"/>
              <a:buChar char="•"/>
              <a:defRPr/>
            </a:pPr>
            <a:r>
              <a:rPr lang="fr-CH" sz="1300" dirty="0" smtClean="0"/>
              <a:t> www.luxembourg.lu: http://www.luxembourg.public.lu/en/le-grand-duche-se-presente/histoire/index.html</a:t>
            </a:r>
          </a:p>
          <a:p>
            <a:pPr indent="0">
              <a:lnSpc>
                <a:spcPct val="100000"/>
              </a:lnSpc>
              <a:spcBef>
                <a:spcPts val="0"/>
              </a:spcBef>
              <a:buFont typeface="Arial" pitchFamily="34" charset="0"/>
              <a:buChar char="•"/>
              <a:defRPr/>
            </a:pPr>
            <a:r>
              <a:rPr lang="fr-CH" sz="1300" dirty="0" smtClean="0"/>
              <a:t> </a:t>
            </a:r>
            <a:r>
              <a:rPr lang="fr-CH" sz="1300" i="1" dirty="0" smtClean="0"/>
              <a:t>About… </a:t>
            </a:r>
            <a:r>
              <a:rPr lang="fr-CH" sz="1300" i="1" dirty="0" err="1" smtClean="0"/>
              <a:t>History</a:t>
            </a:r>
            <a:r>
              <a:rPr lang="fr-CH" sz="1300" i="1" baseline="0" dirty="0" smtClean="0"/>
              <a:t> of the</a:t>
            </a:r>
            <a:r>
              <a:rPr lang="fr-CH" sz="1300" i="1" dirty="0" smtClean="0"/>
              <a:t> Grand</a:t>
            </a:r>
            <a:r>
              <a:rPr lang="fr-CH" sz="1300" i="1" baseline="0" dirty="0" smtClean="0"/>
              <a:t> </a:t>
            </a:r>
            <a:r>
              <a:rPr lang="fr-CH" sz="1300" i="1" baseline="0" dirty="0" err="1" smtClean="0"/>
              <a:t>D</a:t>
            </a:r>
            <a:r>
              <a:rPr lang="fr-CH" sz="1300" i="1" dirty="0" err="1" smtClean="0"/>
              <a:t>uchy</a:t>
            </a:r>
            <a:r>
              <a:rPr lang="fr-CH" sz="1300" i="1" dirty="0" smtClean="0"/>
              <a:t> of Luxembourg: </a:t>
            </a:r>
            <a:r>
              <a:rPr lang="fr-CH" sz="1300" dirty="0" smtClean="0"/>
              <a:t>http://www.luxembourg.public.lu/en/publications/b/ap-histoire/index.html</a:t>
            </a:r>
          </a:p>
          <a:p>
            <a:pPr indent="0">
              <a:lnSpc>
                <a:spcPct val="100000"/>
              </a:lnSpc>
              <a:buFontTx/>
              <a:buNone/>
            </a:pPr>
            <a:endParaRPr lang="en-GB" sz="1200" dirty="0" smtClean="0"/>
          </a:p>
          <a:p>
            <a:pPr indent="0">
              <a:lnSpc>
                <a:spcPct val="100000"/>
              </a:lnSpc>
            </a:pPr>
            <a:endParaRPr lang="fr-CH"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indent="0">
              <a:lnSpc>
                <a:spcPct val="100000"/>
              </a:lnSpc>
              <a:spcBef>
                <a:spcPts val="0"/>
              </a:spcBef>
            </a:pPr>
            <a:r>
              <a:rPr lang="en-GB" sz="1200" b="1" u="sng" noProof="0" dirty="0" smtClean="0"/>
              <a:t>History: Origins dating back to 963</a:t>
            </a:r>
            <a:br>
              <a:rPr lang="en-GB" sz="1200" b="1" u="sng" noProof="0" dirty="0" smtClean="0"/>
            </a:br>
            <a:r>
              <a:rPr lang="en-GB" sz="1200" b="1" u="sng" noProof="0" dirty="0" smtClean="0"/>
              <a:t/>
            </a:r>
            <a:br>
              <a:rPr lang="en-GB" sz="1200" b="1" u="sng" noProof="0" dirty="0" smtClean="0"/>
            </a:br>
            <a:r>
              <a:rPr lang="en-GB" sz="1200" noProof="0" dirty="0" smtClean="0"/>
              <a:t>The origins of Luxembourg date back to </a:t>
            </a:r>
            <a:r>
              <a:rPr lang="en-GB" sz="1200" b="1" noProof="0" dirty="0" smtClean="0"/>
              <a:t>963</a:t>
            </a:r>
            <a:r>
              <a:rPr lang="en-GB" sz="1200" noProof="0" dirty="0" smtClean="0"/>
              <a:t> when </a:t>
            </a:r>
            <a:r>
              <a:rPr lang="en-GB" sz="1200" b="1" noProof="0" dirty="0" smtClean="0"/>
              <a:t>Count Siegfried acquired the small fort of Lucilinburhuc </a:t>
            </a:r>
            <a:r>
              <a:rPr lang="en-GB" sz="1200" noProof="0" dirty="0" smtClean="0"/>
              <a:t>through a</a:t>
            </a:r>
            <a:r>
              <a:rPr lang="en-GB" sz="1200" baseline="0" noProof="0" dirty="0" smtClean="0"/>
              <a:t> deed of</a:t>
            </a:r>
            <a:r>
              <a:rPr lang="en-GB" sz="1200" noProof="0" dirty="0" smtClean="0"/>
              <a:t> exchange with the abbey of St Maximin in Trier. The fort was located on the rocky outcrop of the Bock dominating the valley of the </a:t>
            </a:r>
            <a:r>
              <a:rPr lang="en-GB" sz="1200" noProof="0" dirty="0" err="1" smtClean="0"/>
              <a:t>Alzette</a:t>
            </a:r>
            <a:r>
              <a:rPr lang="en-GB" sz="1200" noProof="0" dirty="0" smtClean="0"/>
              <a:t>.</a:t>
            </a:r>
            <a:br>
              <a:rPr lang="en-GB" sz="1200" noProof="0" dirty="0" smtClean="0"/>
            </a:br>
            <a:r>
              <a:rPr lang="en-GB" sz="1200" noProof="0" dirty="0" smtClean="0"/>
              <a:t/>
            </a:r>
            <a:br>
              <a:rPr lang="en-GB" sz="1200" noProof="0" dirty="0" smtClean="0"/>
            </a:br>
            <a:r>
              <a:rPr lang="en-GB" sz="1200" noProof="0" dirty="0" smtClean="0"/>
              <a:t>In 2013, the city of Luxembourg celebrated</a:t>
            </a:r>
            <a:r>
              <a:rPr lang="en-GB" sz="1200" baseline="0" noProof="0" dirty="0" smtClean="0"/>
              <a:t> its 1,050th anniversary.</a:t>
            </a:r>
            <a:br>
              <a:rPr lang="en-GB" sz="1200" baseline="0" noProof="0" dirty="0" smtClean="0"/>
            </a:br>
            <a:r>
              <a:rPr lang="en-GB" sz="1200" baseline="0" noProof="0" dirty="0" smtClean="0"/>
              <a:t/>
            </a:r>
            <a:br>
              <a:rPr lang="en-GB" sz="1200" baseline="0" noProof="0" dirty="0" smtClean="0"/>
            </a:br>
            <a:r>
              <a:rPr lang="en-GB" sz="1200" i="1" kern="1200" noProof="0" dirty="0" smtClean="0">
                <a:solidFill>
                  <a:schemeClr val="tx1"/>
                </a:solidFill>
                <a:latin typeface="Arial" pitchFamily="34" charset="0"/>
                <a:ea typeface="+mn-ea"/>
                <a:cs typeface="+mn-cs"/>
              </a:rPr>
              <a:t>Images: on the left, stained-glass</a:t>
            </a:r>
            <a:r>
              <a:rPr lang="en-GB" sz="1200" i="1" kern="1200" baseline="0" noProof="0" dirty="0" smtClean="0">
                <a:solidFill>
                  <a:schemeClr val="tx1"/>
                </a:solidFill>
                <a:latin typeface="Arial" pitchFamily="34" charset="0"/>
                <a:ea typeface="+mn-ea"/>
                <a:cs typeface="+mn-cs"/>
              </a:rPr>
              <a:t> </a:t>
            </a:r>
            <a:r>
              <a:rPr lang="en-GB" sz="1200" i="1" kern="1200" noProof="0" dirty="0" smtClean="0">
                <a:solidFill>
                  <a:schemeClr val="tx1"/>
                </a:solidFill>
                <a:latin typeface="Arial" pitchFamily="34" charset="0"/>
                <a:ea typeface="+mn-ea"/>
                <a:cs typeface="+mn-cs"/>
              </a:rPr>
              <a:t>window in the cathedral of Luxembourg featuring Count Siegfried, count of Luxembourg from 963 to 998; on the right, view of the Bock outcrop where the small fort of Lucilinburhuc</a:t>
            </a:r>
            <a:r>
              <a:rPr lang="en-GB" sz="1200" i="1" kern="1200" baseline="0" noProof="0" dirty="0" smtClean="0">
                <a:solidFill>
                  <a:schemeClr val="tx1"/>
                </a:solidFill>
                <a:latin typeface="Arial" pitchFamily="34" charset="0"/>
                <a:ea typeface="+mn-ea"/>
                <a:cs typeface="+mn-cs"/>
              </a:rPr>
              <a:t> stood </a:t>
            </a:r>
            <a:r>
              <a:rPr lang="en-GB" i="1" noProof="0" dirty="0" smtClean="0"/>
              <a:t>©</a:t>
            </a:r>
            <a:r>
              <a:rPr lang="en-GB" sz="1200" i="1" kern="1200" baseline="0" noProof="0" dirty="0" smtClean="0">
                <a:solidFill>
                  <a:schemeClr val="tx1"/>
                </a:solidFill>
                <a:latin typeface="Arial" pitchFamily="34" charset="0"/>
                <a:ea typeface="+mn-ea"/>
                <a:cs typeface="+mn-cs"/>
              </a:rPr>
              <a:t> </a:t>
            </a:r>
            <a:r>
              <a:rPr lang="en-GB" sz="1200" i="1" kern="1200" noProof="0" dirty="0" smtClean="0">
                <a:solidFill>
                  <a:schemeClr val="tx1"/>
                </a:solidFill>
                <a:latin typeface="Arial" pitchFamily="34" charset="0"/>
                <a:ea typeface="+mn-ea"/>
                <a:cs typeface="+mn-cs"/>
              </a:rPr>
              <a:t>Archives </a:t>
            </a:r>
            <a:r>
              <a:rPr lang="en-GB" sz="1200" i="1" kern="1200" noProof="0" dirty="0" err="1" smtClean="0">
                <a:solidFill>
                  <a:schemeClr val="tx1"/>
                </a:solidFill>
                <a:latin typeface="Arial" pitchFamily="34" charset="0"/>
                <a:ea typeface="+mn-ea"/>
                <a:cs typeface="+mn-cs"/>
              </a:rPr>
              <a:t>nationales</a:t>
            </a:r>
            <a:r>
              <a:rPr lang="en-GB" sz="1200" i="1" kern="1200" noProof="0" dirty="0" smtClean="0">
                <a:solidFill>
                  <a:schemeClr val="tx1"/>
                </a:solidFill>
                <a:latin typeface="Arial" pitchFamily="34" charset="0"/>
                <a:ea typeface="+mn-ea"/>
                <a:cs typeface="+mn-cs"/>
              </a:rPr>
              <a:t>; SIP</a:t>
            </a:r>
            <a:br>
              <a:rPr lang="en-GB" sz="1200" i="1" kern="1200" noProof="0" dirty="0" smtClean="0">
                <a:solidFill>
                  <a:schemeClr val="tx1"/>
                </a:solidFill>
                <a:latin typeface="Arial" pitchFamily="34" charset="0"/>
                <a:ea typeface="+mn-ea"/>
                <a:cs typeface="+mn-cs"/>
              </a:rPr>
            </a:br>
            <a:r>
              <a:rPr lang="en-GB" sz="1200" i="1" kern="1200" noProof="0" dirty="0" smtClean="0">
                <a:solidFill>
                  <a:schemeClr val="tx1"/>
                </a:solidFill>
                <a:latin typeface="Arial" pitchFamily="34" charset="0"/>
                <a:ea typeface="+mn-ea"/>
                <a:cs typeface="+mn-cs"/>
              </a:rPr>
              <a:t/>
            </a:r>
            <a:br>
              <a:rPr lang="en-GB" sz="1200" i="1" kern="1200" noProof="0" dirty="0" smtClean="0">
                <a:solidFill>
                  <a:schemeClr val="tx1"/>
                </a:solidFill>
                <a:latin typeface="Arial" pitchFamily="34" charset="0"/>
                <a:ea typeface="+mn-ea"/>
                <a:cs typeface="+mn-cs"/>
              </a:rPr>
            </a:br>
            <a:r>
              <a:rPr lang="en-GB" sz="1200" b="1" dirty="0" smtClean="0"/>
              <a:t>FOR MORE INFORMATION</a:t>
            </a:r>
            <a:endParaRPr lang="en-GB" sz="1200" dirty="0" smtClean="0"/>
          </a:p>
          <a:p>
            <a:pPr indent="0">
              <a:lnSpc>
                <a:spcPct val="100000"/>
              </a:lnSpc>
              <a:spcBef>
                <a:spcPts val="0"/>
              </a:spcBef>
              <a:buFont typeface="Arial" pitchFamily="34" charset="0"/>
              <a:buChar char="•"/>
              <a:defRPr/>
            </a:pPr>
            <a:r>
              <a:rPr lang="fr-CH" sz="1200" dirty="0" smtClean="0"/>
              <a:t> www.luxembourg.lu: http://www.luxembourg.public.lu/en/le-grand-duche-se-presente/histoire/index.html</a:t>
            </a:r>
          </a:p>
          <a:p>
            <a:pPr indent="0">
              <a:lnSpc>
                <a:spcPct val="100000"/>
              </a:lnSpc>
              <a:spcBef>
                <a:spcPts val="0"/>
              </a:spcBef>
              <a:buFont typeface="Arial" pitchFamily="34" charset="0"/>
              <a:buChar char="•"/>
              <a:defRPr/>
            </a:pPr>
            <a:r>
              <a:rPr lang="fr-CH" sz="1200" dirty="0" smtClean="0"/>
              <a:t> </a:t>
            </a:r>
            <a:r>
              <a:rPr lang="fr-CH" sz="1200" i="1" dirty="0" smtClean="0"/>
              <a:t>About… </a:t>
            </a:r>
            <a:r>
              <a:rPr lang="fr-CH" sz="1200" i="1" dirty="0" err="1" smtClean="0"/>
              <a:t>History</a:t>
            </a:r>
            <a:r>
              <a:rPr lang="fr-CH" sz="1200" i="1" baseline="0" dirty="0" smtClean="0"/>
              <a:t> of the</a:t>
            </a:r>
            <a:r>
              <a:rPr lang="fr-CH" sz="1200" i="1" dirty="0" smtClean="0"/>
              <a:t> Grand</a:t>
            </a:r>
            <a:r>
              <a:rPr lang="fr-CH" sz="1200" i="1" baseline="0" dirty="0" smtClean="0"/>
              <a:t> </a:t>
            </a:r>
            <a:r>
              <a:rPr lang="fr-CH" sz="1200" i="1" baseline="0" dirty="0" err="1" smtClean="0"/>
              <a:t>D</a:t>
            </a:r>
            <a:r>
              <a:rPr lang="fr-CH" sz="1200" i="1" dirty="0" err="1" smtClean="0"/>
              <a:t>uchy</a:t>
            </a:r>
            <a:r>
              <a:rPr lang="fr-CH" sz="1200" i="1" dirty="0" smtClean="0"/>
              <a:t> of Luxembourg: </a:t>
            </a:r>
            <a:r>
              <a:rPr lang="fr-CH" sz="1200" dirty="0" smtClean="0"/>
              <a:t>http://www.luxembourg.public.lu/en/publications/b/ap-histoire/index.html</a:t>
            </a:r>
          </a:p>
          <a:p>
            <a:pPr indent="0" eaLnBrk="1" hangingPunct="1">
              <a:lnSpc>
                <a:spcPct val="100000"/>
              </a:lnSpc>
              <a:spcBef>
                <a:spcPct val="0"/>
              </a:spcBef>
            </a:pPr>
            <a:endParaRPr lang="en-GB" noProof="0" dirty="0"/>
          </a:p>
        </p:txBody>
      </p:sp>
      <p:sp>
        <p:nvSpPr>
          <p:cNvPr id="4" name="Espace réservé du numéro de diapositive 3"/>
          <p:cNvSpPr>
            <a:spLocks noGrp="1"/>
          </p:cNvSpPr>
          <p:nvPr>
            <p:ph type="sldNum" sz="quarter" idx="10"/>
          </p:nvPr>
        </p:nvSpPr>
        <p:spPr/>
        <p:txBody>
          <a:bodyPr/>
          <a:lstStyle/>
          <a:p>
            <a:pPr>
              <a:defRPr/>
            </a:pPr>
            <a:fld id="{94CAA6F3-82AA-47A8-BA7A-1E0FF599BA86}" type="slidenum">
              <a:rPr lang="en-US" smtClean="0"/>
              <a:pPr>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1026" name="Picture 2" descr="G:\BACKUP\Présentation Luxembourg PPT\Infographies\originales\LOGO_LUXEMBOURG_EN\LOGO_LUXEMBOURG_PMS_EN.emf"/>
          <p:cNvPicPr>
            <a:picLocks noChangeAspect="1" noChangeArrowheads="1"/>
          </p:cNvPicPr>
          <p:nvPr userDrawn="1"/>
        </p:nvPicPr>
        <p:blipFill>
          <a:blip r:embed="rId2" cstate="print"/>
          <a:srcRect/>
          <a:stretch>
            <a:fillRect/>
          </a:stretch>
        </p:blipFill>
        <p:spPr bwMode="auto">
          <a:xfrm>
            <a:off x="-1476672" y="-1755576"/>
            <a:ext cx="6768752" cy="4829756"/>
          </a:xfrm>
          <a:prstGeom prst="rect">
            <a:avLst/>
          </a:prstGeom>
          <a:noFill/>
        </p:spPr>
      </p:pic>
      <p:pic>
        <p:nvPicPr>
          <p:cNvPr id="4" name="Picture 2" descr="C:\Users\schimi\Pictures\PPT Presi\Essai2.png"/>
          <p:cNvPicPr>
            <a:picLocks noChangeAspect="1" noChangeArrowheads="1"/>
          </p:cNvPicPr>
          <p:nvPr userDrawn="1"/>
        </p:nvPicPr>
        <p:blipFill>
          <a:blip r:embed="rId3" cstate="print"/>
          <a:srcRect/>
          <a:stretch>
            <a:fillRect/>
          </a:stretch>
        </p:blipFill>
        <p:spPr bwMode="auto">
          <a:xfrm>
            <a:off x="0" y="5245134"/>
            <a:ext cx="9144000" cy="1612865"/>
          </a:xfrm>
          <a:prstGeom prst="rect">
            <a:avLst/>
          </a:prstGeom>
          <a:noFill/>
        </p:spPr>
      </p:pic>
      <p:sp>
        <p:nvSpPr>
          <p:cNvPr id="3" name="Sous-titre 2"/>
          <p:cNvSpPr>
            <a:spLocks noGrp="1"/>
          </p:cNvSpPr>
          <p:nvPr>
            <p:ph type="subTitle" idx="1" hasCustomPrompt="1"/>
          </p:nvPr>
        </p:nvSpPr>
        <p:spPr>
          <a:xfrm>
            <a:off x="4499992" y="2636912"/>
            <a:ext cx="4392488" cy="1512168"/>
          </a:xfrm>
        </p:spPr>
        <p:txBody>
          <a:bodyPr/>
          <a:lstStyle>
            <a:lvl1pPr marL="0" indent="0" algn="l">
              <a:buNone/>
              <a:defRPr sz="24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smtClean="0"/>
              <a:t>Cliquez pour ajouter un sous-titre</a:t>
            </a:r>
            <a:endParaRPr lang="fr-CH" dirty="0"/>
          </a:p>
        </p:txBody>
      </p:sp>
      <p:sp>
        <p:nvSpPr>
          <p:cNvPr id="13" name="Titre 12"/>
          <p:cNvSpPr>
            <a:spLocks noGrp="1"/>
          </p:cNvSpPr>
          <p:nvPr>
            <p:ph type="title" hasCustomPrompt="1"/>
          </p:nvPr>
        </p:nvSpPr>
        <p:spPr>
          <a:xfrm>
            <a:off x="4499992" y="1628800"/>
            <a:ext cx="4392488" cy="1008881"/>
          </a:xfrm>
        </p:spPr>
        <p:txBody>
          <a:bodyPr/>
          <a:lstStyle>
            <a:lvl1pPr>
              <a:defRPr/>
            </a:lvl1pPr>
          </a:lstStyle>
          <a:p>
            <a:r>
              <a:rPr lang="fr-FR" dirty="0" smtClean="0"/>
              <a:t>Cliquez pour ajouter un titre</a:t>
            </a:r>
            <a:endParaRPr lang="fr-CH" dirty="0"/>
          </a:p>
        </p:txBody>
      </p:sp>
      <p:sp>
        <p:nvSpPr>
          <p:cNvPr id="19" name="Espace réservé de la date 18"/>
          <p:cNvSpPr>
            <a:spLocks noGrp="1"/>
          </p:cNvSpPr>
          <p:nvPr>
            <p:ph type="dt" sz="half" idx="10"/>
          </p:nvPr>
        </p:nvSpPr>
        <p:spPr>
          <a:xfrm>
            <a:off x="4499992" y="4149080"/>
            <a:ext cx="2133600" cy="476250"/>
          </a:xfrm>
        </p:spPr>
        <p:txBody>
          <a:bodyPr/>
          <a:lstStyle/>
          <a:p>
            <a:pPr>
              <a:defRPr/>
            </a:pPr>
            <a:r>
              <a:rPr lang="fr-FR" smtClean="0"/>
              <a:t>April 2016</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60000"/>
            <a:ext cx="8229600" cy="4929411"/>
          </a:xfrm>
        </p:spPr>
        <p:txBody>
          <a:bodyPr/>
          <a:lstStyle>
            <a:lvl1pPr>
              <a:buSzPct val="80000"/>
              <a:defRPr/>
            </a:lvl1pPr>
            <a:lvl2pPr>
              <a:buSzPct val="100000"/>
              <a:defRPr/>
            </a:lvl2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H" dirty="0"/>
          </a:p>
        </p:txBody>
      </p:sp>
      <p:sp>
        <p:nvSpPr>
          <p:cNvPr id="12" name="Titre 11"/>
          <p:cNvSpPr>
            <a:spLocks noGrp="1"/>
          </p:cNvSpPr>
          <p:nvPr>
            <p:ph type="title"/>
          </p:nvPr>
        </p:nvSpPr>
        <p:spPr/>
        <p:txBody>
          <a:bodyPr/>
          <a:lstStyle/>
          <a:p>
            <a:r>
              <a:rPr lang="fr-FR" smtClean="0"/>
              <a:t>Cliquez pour modifier le style du titre</a:t>
            </a:r>
            <a:endParaRPr lang="fr-CH"/>
          </a:p>
        </p:txBody>
      </p:sp>
      <p:sp>
        <p:nvSpPr>
          <p:cNvPr id="13" name="Espace réservé de la date 12"/>
          <p:cNvSpPr>
            <a:spLocks noGrp="1"/>
          </p:cNvSpPr>
          <p:nvPr>
            <p:ph type="dt" sz="half" idx="10"/>
          </p:nvPr>
        </p:nvSpPr>
        <p:spPr/>
        <p:txBody>
          <a:bodyPr/>
          <a:lstStyle/>
          <a:p>
            <a:pPr>
              <a:defRPr/>
            </a:pPr>
            <a:r>
              <a:rPr lang="fr-FR" smtClean="0"/>
              <a:t>April 2016</a:t>
            </a:r>
            <a:endParaRPr lang="en-US" dirty="0"/>
          </a:p>
        </p:txBody>
      </p:sp>
      <p:sp>
        <p:nvSpPr>
          <p:cNvPr id="17" name="Espace réservé du numéro de diapositive 16"/>
          <p:cNvSpPr>
            <a:spLocks noGrp="1"/>
          </p:cNvSpPr>
          <p:nvPr>
            <p:ph type="sldNum" sz="quarter" idx="11"/>
          </p:nvPr>
        </p:nvSpPr>
        <p:spPr/>
        <p:txBody>
          <a:bodyPr/>
          <a:lstStyle/>
          <a:p>
            <a:pPr>
              <a:defRPr/>
            </a:pPr>
            <a:fld id="{9BAA5FE0-F9D2-408F-983E-B87BCD5EA5C6}" type="slidenum">
              <a:rPr lang="fr-CH" smtClean="0"/>
              <a:pPr>
                <a:defRPr/>
              </a:pPr>
              <a:t>‹N°›</a:t>
            </a:fld>
            <a:endParaRPr lang="fr-CH" dirty="0"/>
          </a:p>
        </p:txBody>
      </p:sp>
      <p:sp>
        <p:nvSpPr>
          <p:cNvPr id="18" name="Espace réservé du pied de page 17"/>
          <p:cNvSpPr>
            <a:spLocks noGrp="1"/>
          </p:cNvSpPr>
          <p:nvPr>
            <p:ph type="ftr" sz="quarter" idx="12"/>
          </p:nvPr>
        </p:nvSpPr>
        <p:spPr/>
        <p:txBody>
          <a:bodyPr/>
          <a:lstStyle/>
          <a:p>
            <a:pPr>
              <a:defRPr/>
            </a:pPr>
            <a:r>
              <a:rPr lang="en-US" dirty="0" smtClean="0"/>
              <a:t>Information and Press Service of the Government</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996952"/>
            <a:ext cx="7772400" cy="2772023"/>
          </a:xfrm>
        </p:spPr>
        <p:txBody>
          <a:bodyPr anchor="t"/>
          <a:lstStyle>
            <a:lvl1pPr algn="l">
              <a:defRPr sz="3000" b="0" cap="none" baseline="0"/>
            </a:lvl1pPr>
          </a:lstStyle>
          <a:p>
            <a:r>
              <a:rPr lang="fr-FR" dirty="0" smtClean="0"/>
              <a:t>Cliquez pour modifier le style du titre</a:t>
            </a:r>
            <a:endParaRPr lang="fr-CH" dirty="0"/>
          </a:p>
        </p:txBody>
      </p:sp>
      <p:sp>
        <p:nvSpPr>
          <p:cNvPr id="4" name="Rectangle 4"/>
          <p:cNvSpPr>
            <a:spLocks noGrp="1" noChangeArrowheads="1"/>
          </p:cNvSpPr>
          <p:nvPr>
            <p:ph type="dt" sz="half" idx="10"/>
          </p:nvPr>
        </p:nvSpPr>
        <p:spPr/>
        <p:txBody>
          <a:bodyPr/>
          <a:lstStyle>
            <a:lvl1pPr>
              <a:defRPr/>
            </a:lvl1pPr>
          </a:lstStyle>
          <a:p>
            <a:pPr>
              <a:defRPr/>
            </a:pPr>
            <a:r>
              <a:rPr lang="fr-FR" smtClean="0"/>
              <a:t>April 2016</a:t>
            </a:r>
            <a:endParaRPr lang="en-US" dirty="0"/>
          </a:p>
        </p:txBody>
      </p:sp>
      <p:sp>
        <p:nvSpPr>
          <p:cNvPr id="5" name="Rectangle 5"/>
          <p:cNvSpPr>
            <a:spLocks noGrp="1" noChangeArrowheads="1"/>
          </p:cNvSpPr>
          <p:nvPr>
            <p:ph type="ftr" sz="quarter" idx="11"/>
          </p:nvPr>
        </p:nvSpPr>
        <p:spPr/>
        <p:txBody>
          <a:bodyPr/>
          <a:lstStyle>
            <a:lvl1pPr>
              <a:defRPr/>
            </a:lvl1pPr>
          </a:lstStyle>
          <a:p>
            <a:pPr>
              <a:defRPr/>
            </a:pPr>
            <a:r>
              <a:rPr lang="en-US" dirty="0" smtClean="0"/>
              <a:t>Information and Press Service of the Government</a:t>
            </a:r>
            <a:endParaRPr lang="en-US" dirty="0"/>
          </a:p>
        </p:txBody>
      </p:sp>
      <p:sp>
        <p:nvSpPr>
          <p:cNvPr id="6" name="Rectangle 6"/>
          <p:cNvSpPr>
            <a:spLocks noGrp="1" noChangeArrowheads="1"/>
          </p:cNvSpPr>
          <p:nvPr>
            <p:ph type="sldNum" sz="quarter" idx="12"/>
          </p:nvPr>
        </p:nvSpPr>
        <p:spPr>
          <a:xfrm>
            <a:off x="8027988" y="6238875"/>
            <a:ext cx="647700" cy="503238"/>
          </a:xfrm>
        </p:spPr>
        <p:txBody>
          <a:bodyPr/>
          <a:lstStyle>
            <a:lvl1pPr>
              <a:defRPr/>
            </a:lvl1pPr>
          </a:lstStyle>
          <a:p>
            <a:pPr>
              <a:defRPr/>
            </a:pPr>
            <a:fld id="{B61A5853-74E8-4477-9BDE-179E73DE4D1F}" type="slidenum">
              <a:rPr/>
              <a:pPr>
                <a:defRPr/>
              </a:pPr>
              <a:t>‹N°›</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23528" y="116632"/>
            <a:ext cx="6120680" cy="504056"/>
          </a:xfrm>
        </p:spPr>
        <p:txBody>
          <a:bodyPr/>
          <a:lstStyle/>
          <a:p>
            <a:r>
              <a:rPr lang="fr-FR" smtClean="0"/>
              <a:t>Cliquez pour modifier le style du titre</a:t>
            </a:r>
            <a:endParaRPr lang="fr-CH"/>
          </a:p>
        </p:txBody>
      </p:sp>
      <p:sp>
        <p:nvSpPr>
          <p:cNvPr id="3" name="Espace réservé du contenu 2"/>
          <p:cNvSpPr>
            <a:spLocks noGrp="1"/>
          </p:cNvSpPr>
          <p:nvPr>
            <p:ph sz="half" idx="1"/>
          </p:nvPr>
        </p:nvSpPr>
        <p:spPr>
          <a:xfrm>
            <a:off x="457200" y="1260000"/>
            <a:ext cx="4038600" cy="486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H" dirty="0"/>
          </a:p>
        </p:txBody>
      </p:sp>
      <p:sp>
        <p:nvSpPr>
          <p:cNvPr id="4" name="Espace réservé du contenu 3"/>
          <p:cNvSpPr>
            <a:spLocks noGrp="1"/>
          </p:cNvSpPr>
          <p:nvPr>
            <p:ph sz="half" idx="2"/>
          </p:nvPr>
        </p:nvSpPr>
        <p:spPr>
          <a:xfrm>
            <a:off x="4648200" y="1260000"/>
            <a:ext cx="4038600" cy="486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8" name="Espace réservé de la date 7"/>
          <p:cNvSpPr>
            <a:spLocks noGrp="1"/>
          </p:cNvSpPr>
          <p:nvPr>
            <p:ph type="dt" sz="half" idx="10"/>
          </p:nvPr>
        </p:nvSpPr>
        <p:spPr/>
        <p:txBody>
          <a:bodyPr/>
          <a:lstStyle/>
          <a:p>
            <a:pPr>
              <a:defRPr/>
            </a:pPr>
            <a:r>
              <a:rPr lang="fr-FR" smtClean="0"/>
              <a:t>April 2016</a:t>
            </a:r>
            <a:endParaRPr lang="en-US" dirty="0"/>
          </a:p>
        </p:txBody>
      </p:sp>
      <p:sp>
        <p:nvSpPr>
          <p:cNvPr id="9" name="Espace réservé du numéro de diapositive 8"/>
          <p:cNvSpPr>
            <a:spLocks noGrp="1"/>
          </p:cNvSpPr>
          <p:nvPr>
            <p:ph type="sldNum" sz="quarter" idx="11"/>
          </p:nvPr>
        </p:nvSpPr>
        <p:spPr/>
        <p:txBody>
          <a:bodyPr/>
          <a:lstStyle/>
          <a:p>
            <a:pPr>
              <a:defRPr/>
            </a:pPr>
            <a:fld id="{9BAA5FE0-F9D2-408F-983E-B87BCD5EA5C6}" type="slidenum">
              <a:rPr lang="fr-CH" smtClean="0"/>
              <a:pPr>
                <a:defRPr/>
              </a:pPr>
              <a:t>‹N°›</a:t>
            </a:fld>
            <a:endParaRPr lang="fr-CH" dirty="0"/>
          </a:p>
        </p:txBody>
      </p:sp>
      <p:sp>
        <p:nvSpPr>
          <p:cNvPr id="10" name="Espace réservé du pied de page 9"/>
          <p:cNvSpPr>
            <a:spLocks noGrp="1"/>
          </p:cNvSpPr>
          <p:nvPr>
            <p:ph type="ftr" sz="quarter" idx="12"/>
          </p:nvPr>
        </p:nvSpPr>
        <p:spPr/>
        <p:txBody>
          <a:bodyPr/>
          <a:lstStyle/>
          <a:p>
            <a:pPr>
              <a:defRPr/>
            </a:pPr>
            <a:r>
              <a:rPr lang="en-US" dirty="0" smtClean="0"/>
              <a:t>Information and Press Service of the Government</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23528" y="115888"/>
            <a:ext cx="6120680" cy="504825"/>
          </a:xfrm>
        </p:spPr>
        <p:txBody>
          <a:bodyPr/>
          <a:lstStyle>
            <a:lvl1pPr>
              <a:defRPr/>
            </a:lvl1pPr>
          </a:lstStyle>
          <a:p>
            <a:r>
              <a:rPr lang="fr-FR" dirty="0" smtClean="0"/>
              <a:t>Cliquez pour modifier le style du titre</a:t>
            </a:r>
            <a:endParaRPr lang="fr-CH" dirty="0"/>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H" dirty="0"/>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Rectangle 4"/>
          <p:cNvSpPr>
            <a:spLocks noGrp="1" noChangeArrowheads="1"/>
          </p:cNvSpPr>
          <p:nvPr>
            <p:ph type="dt" sz="half" idx="10"/>
          </p:nvPr>
        </p:nvSpPr>
        <p:spPr/>
        <p:txBody>
          <a:bodyPr/>
          <a:lstStyle>
            <a:lvl1pPr>
              <a:defRPr/>
            </a:lvl1pPr>
          </a:lstStyle>
          <a:p>
            <a:pPr>
              <a:defRPr/>
            </a:pPr>
            <a:r>
              <a:rPr lang="fr-FR" smtClean="0"/>
              <a:t>April 2016</a:t>
            </a:r>
            <a:endParaRPr lang="en-US" dirty="0"/>
          </a:p>
        </p:txBody>
      </p:sp>
      <p:sp>
        <p:nvSpPr>
          <p:cNvPr id="8" name="Rectangle 5"/>
          <p:cNvSpPr>
            <a:spLocks noGrp="1" noChangeArrowheads="1"/>
          </p:cNvSpPr>
          <p:nvPr>
            <p:ph type="ftr" sz="quarter" idx="11"/>
          </p:nvPr>
        </p:nvSpPr>
        <p:spPr/>
        <p:txBody>
          <a:bodyPr/>
          <a:lstStyle>
            <a:lvl1pPr>
              <a:defRPr/>
            </a:lvl1pPr>
          </a:lstStyle>
          <a:p>
            <a:pPr>
              <a:defRPr/>
            </a:pPr>
            <a:r>
              <a:rPr lang="en-US" dirty="0" smtClean="0"/>
              <a:t>Information and Press Service of the Government</a:t>
            </a:r>
            <a:endParaRPr lang="en-US" dirty="0"/>
          </a:p>
        </p:txBody>
      </p:sp>
      <p:sp>
        <p:nvSpPr>
          <p:cNvPr id="9" name="Rectangle 6"/>
          <p:cNvSpPr>
            <a:spLocks noGrp="1" noChangeArrowheads="1"/>
          </p:cNvSpPr>
          <p:nvPr>
            <p:ph type="sldNum" sz="quarter" idx="12"/>
          </p:nvPr>
        </p:nvSpPr>
        <p:spPr>
          <a:xfrm>
            <a:off x="8027988" y="6238875"/>
            <a:ext cx="647700" cy="503238"/>
          </a:xfrm>
        </p:spPr>
        <p:txBody>
          <a:bodyPr/>
          <a:lstStyle>
            <a:lvl1pPr>
              <a:defRPr/>
            </a:lvl1pPr>
          </a:lstStyle>
          <a:p>
            <a:pPr>
              <a:defRPr/>
            </a:pPr>
            <a:fld id="{041BFC4F-9A2D-429A-B9A9-3BB7FEBE0BFA}" type="slidenum">
              <a:rPr/>
              <a:pPr>
                <a:defRPr/>
              </a:pPr>
              <a:t>‹N°›</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CH" dirty="0"/>
          </a:p>
        </p:txBody>
      </p:sp>
      <p:sp>
        <p:nvSpPr>
          <p:cNvPr id="3" name="Rectangle 4"/>
          <p:cNvSpPr>
            <a:spLocks noGrp="1" noChangeArrowheads="1"/>
          </p:cNvSpPr>
          <p:nvPr>
            <p:ph type="dt" sz="half" idx="10"/>
          </p:nvPr>
        </p:nvSpPr>
        <p:spPr/>
        <p:txBody>
          <a:bodyPr/>
          <a:lstStyle>
            <a:lvl1pPr>
              <a:defRPr/>
            </a:lvl1pPr>
          </a:lstStyle>
          <a:p>
            <a:pPr>
              <a:defRPr/>
            </a:pPr>
            <a:r>
              <a:rPr lang="fr-FR" smtClean="0"/>
              <a:t>April 2016</a:t>
            </a:r>
            <a:endParaRPr lang="en-US" dirty="0"/>
          </a:p>
        </p:txBody>
      </p:sp>
      <p:sp>
        <p:nvSpPr>
          <p:cNvPr id="4" name="Rectangle 5"/>
          <p:cNvSpPr>
            <a:spLocks noGrp="1" noChangeArrowheads="1"/>
          </p:cNvSpPr>
          <p:nvPr>
            <p:ph type="ftr" sz="quarter" idx="11"/>
          </p:nvPr>
        </p:nvSpPr>
        <p:spPr/>
        <p:txBody>
          <a:bodyPr/>
          <a:lstStyle>
            <a:lvl1pPr>
              <a:defRPr/>
            </a:lvl1pPr>
          </a:lstStyle>
          <a:p>
            <a:pPr>
              <a:defRPr/>
            </a:pPr>
            <a:r>
              <a:rPr lang="en-US" dirty="0" smtClean="0"/>
              <a:t>Information and Press Service of the Government</a:t>
            </a:r>
            <a:endParaRPr lang="en-US" dirty="0"/>
          </a:p>
        </p:txBody>
      </p:sp>
      <p:sp>
        <p:nvSpPr>
          <p:cNvPr id="5" name="Rectangle 6"/>
          <p:cNvSpPr>
            <a:spLocks noGrp="1" noChangeArrowheads="1"/>
          </p:cNvSpPr>
          <p:nvPr>
            <p:ph type="sldNum" sz="quarter" idx="12"/>
          </p:nvPr>
        </p:nvSpPr>
        <p:spPr>
          <a:xfrm>
            <a:off x="8027988" y="6238875"/>
            <a:ext cx="647700" cy="503238"/>
          </a:xfrm>
        </p:spPr>
        <p:txBody>
          <a:bodyPr/>
          <a:lstStyle>
            <a:lvl1pPr>
              <a:defRPr/>
            </a:lvl1pPr>
          </a:lstStyle>
          <a:p>
            <a:pPr>
              <a:defRPr/>
            </a:pPr>
            <a:fld id="{6705A76D-C765-4406-92B4-4EB6523E831A}" type="slidenum">
              <a:rPr/>
              <a:pPr>
                <a:defRPr/>
              </a:pPr>
              <a:t>‹N°›</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fr-FR" smtClean="0"/>
              <a:t>April 2016</a:t>
            </a:r>
            <a:endParaRPr lang="en-US" dirty="0"/>
          </a:p>
        </p:txBody>
      </p:sp>
      <p:sp>
        <p:nvSpPr>
          <p:cNvPr id="3" name="Rectangle 5"/>
          <p:cNvSpPr>
            <a:spLocks noGrp="1" noChangeArrowheads="1"/>
          </p:cNvSpPr>
          <p:nvPr>
            <p:ph type="ftr" sz="quarter" idx="11"/>
          </p:nvPr>
        </p:nvSpPr>
        <p:spPr/>
        <p:txBody>
          <a:bodyPr/>
          <a:lstStyle>
            <a:lvl1pPr>
              <a:defRPr/>
            </a:lvl1pPr>
          </a:lstStyle>
          <a:p>
            <a:pPr>
              <a:defRPr/>
            </a:pPr>
            <a:r>
              <a:rPr lang="en-US" dirty="0" smtClean="0"/>
              <a:t>Information and Press Service of the Government</a:t>
            </a:r>
            <a:endParaRPr lang="en-US" dirty="0"/>
          </a:p>
        </p:txBody>
      </p:sp>
      <p:sp>
        <p:nvSpPr>
          <p:cNvPr id="4" name="Rectangle 6"/>
          <p:cNvSpPr>
            <a:spLocks noGrp="1" noChangeArrowheads="1"/>
          </p:cNvSpPr>
          <p:nvPr>
            <p:ph type="sldNum" sz="quarter" idx="12"/>
          </p:nvPr>
        </p:nvSpPr>
        <p:spPr>
          <a:xfrm>
            <a:off x="8027988" y="6238875"/>
            <a:ext cx="647700" cy="503238"/>
          </a:xfrm>
        </p:spPr>
        <p:txBody>
          <a:bodyPr/>
          <a:lstStyle>
            <a:lvl1pPr>
              <a:defRPr/>
            </a:lvl1pPr>
          </a:lstStyle>
          <a:p>
            <a:pPr>
              <a:defRPr/>
            </a:pPr>
            <a:fld id="{7D7B2DC5-527A-43BE-8519-F2D492EEFA6F}" type="slidenum">
              <a:rPr/>
              <a:pPr>
                <a:defRPr/>
              </a:pPr>
              <a:t>‹N°›</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23528" y="116632"/>
            <a:ext cx="6120680" cy="504056"/>
          </a:xfrm>
        </p:spPr>
        <p:txBody>
          <a:bodyPr anchor="b"/>
          <a:lstStyle>
            <a:lvl1pPr algn="l">
              <a:defRPr sz="2800" b="0"/>
            </a:lvl1pPr>
          </a:lstStyle>
          <a:p>
            <a:r>
              <a:rPr lang="fr-FR" dirty="0" smtClean="0"/>
              <a:t>Cliquez pour modifier le style du titre</a:t>
            </a:r>
            <a:endParaRPr lang="fr-CH" dirty="0"/>
          </a:p>
        </p:txBody>
      </p:sp>
      <p:sp>
        <p:nvSpPr>
          <p:cNvPr id="3" name="Espace réservé du contenu 2"/>
          <p:cNvSpPr>
            <a:spLocks noGrp="1"/>
          </p:cNvSpPr>
          <p:nvPr>
            <p:ph idx="1"/>
          </p:nvPr>
        </p:nvSpPr>
        <p:spPr>
          <a:xfrm>
            <a:off x="3575050" y="1052736"/>
            <a:ext cx="5111750" cy="5073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H" dirty="0"/>
          </a:p>
        </p:txBody>
      </p:sp>
      <p:sp>
        <p:nvSpPr>
          <p:cNvPr id="4" name="Espace réservé du texte 3"/>
          <p:cNvSpPr>
            <a:spLocks noGrp="1"/>
          </p:cNvSpPr>
          <p:nvPr>
            <p:ph type="body" sz="half" idx="2"/>
          </p:nvPr>
        </p:nvSpPr>
        <p:spPr>
          <a:xfrm>
            <a:off x="457200" y="1052736"/>
            <a:ext cx="3008313" cy="50734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Rectangle 4"/>
          <p:cNvSpPr>
            <a:spLocks noGrp="1" noChangeArrowheads="1"/>
          </p:cNvSpPr>
          <p:nvPr>
            <p:ph type="dt" sz="half" idx="10"/>
          </p:nvPr>
        </p:nvSpPr>
        <p:spPr/>
        <p:txBody>
          <a:bodyPr/>
          <a:lstStyle>
            <a:lvl1pPr>
              <a:defRPr/>
            </a:lvl1pPr>
          </a:lstStyle>
          <a:p>
            <a:pPr>
              <a:defRPr/>
            </a:pPr>
            <a:r>
              <a:rPr lang="fr-FR" smtClean="0"/>
              <a:t>April 2016</a:t>
            </a:r>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en-US" dirty="0" smtClean="0"/>
              <a:t>Information and Press Service of the Government</a:t>
            </a:r>
            <a:endParaRPr lang="en-US" dirty="0"/>
          </a:p>
        </p:txBody>
      </p:sp>
      <p:sp>
        <p:nvSpPr>
          <p:cNvPr id="7" name="Rectangle 6"/>
          <p:cNvSpPr>
            <a:spLocks noGrp="1" noChangeArrowheads="1"/>
          </p:cNvSpPr>
          <p:nvPr>
            <p:ph type="sldNum" sz="quarter" idx="12"/>
          </p:nvPr>
        </p:nvSpPr>
        <p:spPr>
          <a:xfrm>
            <a:off x="8027988" y="6238875"/>
            <a:ext cx="647700" cy="503238"/>
          </a:xfrm>
        </p:spPr>
        <p:txBody>
          <a:bodyPr/>
          <a:lstStyle>
            <a:lvl1pPr>
              <a:defRPr/>
            </a:lvl1pPr>
          </a:lstStyle>
          <a:p>
            <a:pPr>
              <a:defRPr/>
            </a:pPr>
            <a:fld id="{17021AA4-CC86-4390-A2EB-97155ED80552}" type="slidenum">
              <a:rPr/>
              <a:pPr>
                <a:defRPr/>
              </a:pPr>
              <a:t>‹N°›</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23528" y="53950"/>
            <a:ext cx="6192688" cy="566738"/>
          </a:xfrm>
        </p:spPr>
        <p:txBody>
          <a:bodyPr anchor="b"/>
          <a:lstStyle>
            <a:lvl1pPr algn="l">
              <a:defRPr sz="2800" b="0"/>
            </a:lvl1pPr>
          </a:lstStyle>
          <a:p>
            <a:r>
              <a:rPr lang="fr-FR" dirty="0" smtClean="0"/>
              <a:t>Cliquez pour modifier le style du titre</a:t>
            </a:r>
            <a:endParaRPr lang="fr-CH" dirty="0"/>
          </a:p>
        </p:txBody>
      </p:sp>
      <p:sp>
        <p:nvSpPr>
          <p:cNvPr id="3" name="Espace réservé pour une image  2"/>
          <p:cNvSpPr>
            <a:spLocks noGrp="1"/>
          </p:cNvSpPr>
          <p:nvPr>
            <p:ph type="pic" idx="1"/>
          </p:nvPr>
        </p:nvSpPr>
        <p:spPr>
          <a:xfrm>
            <a:off x="1792288" y="104239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a:defRPr/>
            </a:lvl1pPr>
          </a:lstStyle>
          <a:p>
            <a:pPr>
              <a:defRPr/>
            </a:pPr>
            <a:r>
              <a:rPr lang="fr-FR" smtClean="0"/>
              <a:t>April 2016</a:t>
            </a:r>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en-US" dirty="0" smtClean="0"/>
              <a:t>Information and Press Service of the Government</a:t>
            </a:r>
            <a:endParaRPr lang="en-US" dirty="0"/>
          </a:p>
        </p:txBody>
      </p:sp>
      <p:sp>
        <p:nvSpPr>
          <p:cNvPr id="7" name="Rectangle 6"/>
          <p:cNvSpPr>
            <a:spLocks noGrp="1" noChangeArrowheads="1"/>
          </p:cNvSpPr>
          <p:nvPr>
            <p:ph type="sldNum" sz="quarter" idx="12"/>
          </p:nvPr>
        </p:nvSpPr>
        <p:spPr>
          <a:xfrm>
            <a:off x="8027988" y="6238875"/>
            <a:ext cx="647700" cy="503238"/>
          </a:xfrm>
        </p:spPr>
        <p:txBody>
          <a:bodyPr/>
          <a:lstStyle>
            <a:lvl1pPr>
              <a:defRPr/>
            </a:lvl1pPr>
          </a:lstStyle>
          <a:p>
            <a:pPr>
              <a:defRPr/>
            </a:pPr>
            <a:fld id="{8A7D1C0C-5C3B-412A-8A2E-0A1766C03E50}" type="slidenum">
              <a:rPr/>
              <a:pPr>
                <a:defRPr/>
              </a:pPr>
              <a:t>‹N°›</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G:\BACKUP\Présentation Luxembourg PPT\Infographies\originales\LOGO_LUXEMBOURG_EN\LOGO_LUXEMBOURG_PMS_EN.emf"/>
          <p:cNvPicPr>
            <a:picLocks noChangeAspect="1" noChangeArrowheads="1"/>
          </p:cNvPicPr>
          <p:nvPr userDrawn="1"/>
        </p:nvPicPr>
        <p:blipFill>
          <a:blip r:embed="rId11" cstate="print"/>
          <a:srcRect/>
          <a:stretch>
            <a:fillRect/>
          </a:stretch>
        </p:blipFill>
        <p:spPr bwMode="auto">
          <a:xfrm>
            <a:off x="5652120" y="-1323528"/>
            <a:ext cx="4743097" cy="3384376"/>
          </a:xfrm>
          <a:prstGeom prst="rect">
            <a:avLst/>
          </a:prstGeom>
          <a:noFill/>
        </p:spPr>
      </p:pic>
      <p:sp>
        <p:nvSpPr>
          <p:cNvPr id="1026" name="Rectangle 2"/>
          <p:cNvSpPr>
            <a:spLocks noGrp="1" noChangeArrowheads="1"/>
          </p:cNvSpPr>
          <p:nvPr>
            <p:ph type="title"/>
          </p:nvPr>
        </p:nvSpPr>
        <p:spPr bwMode="auto">
          <a:xfrm>
            <a:off x="323528" y="116632"/>
            <a:ext cx="5760640" cy="5048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err="1" smtClean="0"/>
              <a:t>Cliquez</a:t>
            </a:r>
            <a:r>
              <a:rPr lang="en-US" dirty="0" smtClean="0"/>
              <a:t> pour modifier le style du </a:t>
            </a:r>
            <a:r>
              <a:rPr lang="en-US" dirty="0" err="1" smtClean="0"/>
              <a:t>titre</a:t>
            </a:r>
            <a:endParaRPr lang="en-US" dirty="0" smtClean="0"/>
          </a:p>
        </p:txBody>
      </p:sp>
      <p:sp>
        <p:nvSpPr>
          <p:cNvPr id="1027" name="Rectangle 3"/>
          <p:cNvSpPr>
            <a:spLocks noGrp="1" noChangeArrowheads="1"/>
          </p:cNvSpPr>
          <p:nvPr>
            <p:ph type="body" idx="1"/>
          </p:nvPr>
        </p:nvSpPr>
        <p:spPr bwMode="auto">
          <a:xfrm>
            <a:off x="457200" y="1260475"/>
            <a:ext cx="8229600" cy="4856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err="1" smtClean="0"/>
              <a:t>Cliquez</a:t>
            </a:r>
            <a:r>
              <a:rPr lang="en-US" dirty="0" smtClean="0"/>
              <a:t> pour modifier les styles du </a:t>
            </a:r>
            <a:r>
              <a:rPr lang="en-US" dirty="0" err="1" smtClean="0"/>
              <a:t>texte</a:t>
            </a:r>
            <a:r>
              <a:rPr lang="en-US" dirty="0" smtClean="0"/>
              <a:t> du masque</a:t>
            </a:r>
          </a:p>
          <a:p>
            <a:pPr lvl="1"/>
            <a:r>
              <a:rPr lang="en-US" dirty="0" err="1" smtClean="0"/>
              <a:t>Deuxième</a:t>
            </a:r>
            <a:r>
              <a:rPr lang="en-US" dirty="0" smtClean="0"/>
              <a:t> </a:t>
            </a:r>
            <a:r>
              <a:rPr lang="en-US" dirty="0" err="1" smtClean="0"/>
              <a:t>niveau</a:t>
            </a:r>
            <a:endParaRPr lang="en-US" dirty="0" smtClean="0"/>
          </a:p>
          <a:p>
            <a:pPr lvl="2"/>
            <a:r>
              <a:rPr lang="en-US" dirty="0" err="1" smtClean="0"/>
              <a:t>Troisième</a:t>
            </a:r>
            <a:r>
              <a:rPr lang="en-US" dirty="0" smtClean="0"/>
              <a:t> </a:t>
            </a:r>
            <a:r>
              <a:rPr lang="en-US" dirty="0" err="1" smtClean="0"/>
              <a:t>niveau</a:t>
            </a:r>
            <a:endParaRPr lang="en-US" dirty="0" smtClean="0"/>
          </a:p>
          <a:p>
            <a:pPr lvl="3"/>
            <a:r>
              <a:rPr lang="en-US" dirty="0" err="1" smtClean="0"/>
              <a:t>Quatrième</a:t>
            </a:r>
            <a:r>
              <a:rPr lang="en-US" dirty="0" smtClean="0"/>
              <a:t> </a:t>
            </a:r>
            <a:r>
              <a:rPr lang="en-US" dirty="0" err="1" smtClean="0"/>
              <a:t>niveau</a:t>
            </a:r>
            <a:endParaRPr lang="en-US" dirty="0" smtClean="0"/>
          </a:p>
          <a:p>
            <a:pPr lvl="4"/>
            <a:r>
              <a:rPr lang="en-US" dirty="0" err="1" smtClean="0"/>
              <a:t>Cinquième</a:t>
            </a:r>
            <a:r>
              <a:rPr lang="en-US" dirty="0" smtClean="0"/>
              <a:t> </a:t>
            </a:r>
            <a:r>
              <a:rPr lang="en-US" dirty="0" err="1" smtClean="0"/>
              <a:t>niveau</a:t>
            </a:r>
            <a:endParaRPr lang="en-US" dirty="0" smtClean="0"/>
          </a:p>
        </p:txBody>
      </p:sp>
      <p:sp>
        <p:nvSpPr>
          <p:cNvPr id="1028" name="Rectangle 4"/>
          <p:cNvSpPr>
            <a:spLocks noGrp="1" noChangeArrowheads="1"/>
          </p:cNvSpPr>
          <p:nvPr>
            <p:ph type="dt" sz="half" idx="2"/>
          </p:nvPr>
        </p:nvSpPr>
        <p:spPr bwMode="auto">
          <a:xfrm>
            <a:off x="457200" y="6460504"/>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2"/>
                </a:solidFill>
                <a:latin typeface="+mn-lt"/>
              </a:defRPr>
            </a:lvl1pPr>
          </a:lstStyle>
          <a:p>
            <a:pPr>
              <a:defRPr/>
            </a:pPr>
            <a:r>
              <a:rPr lang="fr-FR" smtClean="0"/>
              <a:t>April 2016</a:t>
            </a:r>
            <a:endParaRPr lang="en-US" dirty="0"/>
          </a:p>
        </p:txBody>
      </p:sp>
      <p:sp>
        <p:nvSpPr>
          <p:cNvPr id="1029" name="Rectangle 5"/>
          <p:cNvSpPr>
            <a:spLocks noGrp="1" noChangeArrowheads="1"/>
          </p:cNvSpPr>
          <p:nvPr>
            <p:ph type="ftr" sz="quarter" idx="3"/>
          </p:nvPr>
        </p:nvSpPr>
        <p:spPr bwMode="auto">
          <a:xfrm>
            <a:off x="0" y="6460504"/>
            <a:ext cx="9144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2"/>
                </a:solidFill>
                <a:latin typeface="+mn-lt"/>
              </a:defRPr>
            </a:lvl1pPr>
          </a:lstStyle>
          <a:p>
            <a:pPr>
              <a:defRPr/>
            </a:pPr>
            <a:r>
              <a:rPr lang="en-US" dirty="0" smtClean="0"/>
              <a:t>Information and Press Service of the Government</a:t>
            </a:r>
            <a:endParaRPr lang="en-US" dirty="0"/>
          </a:p>
        </p:txBody>
      </p:sp>
      <p:sp>
        <p:nvSpPr>
          <p:cNvPr id="1030" name="Rectangle 6"/>
          <p:cNvSpPr>
            <a:spLocks noGrp="1" noChangeArrowheads="1"/>
          </p:cNvSpPr>
          <p:nvPr>
            <p:ph type="sldNum" sz="quarter" idx="4"/>
          </p:nvPr>
        </p:nvSpPr>
        <p:spPr bwMode="auto">
          <a:xfrm>
            <a:off x="8027988" y="6454154"/>
            <a:ext cx="648000" cy="503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fontAlgn="base">
              <a:spcBef>
                <a:spcPct val="0"/>
              </a:spcBef>
              <a:spcAft>
                <a:spcPct val="0"/>
              </a:spcAft>
              <a:defRPr lang="en-US" sz="1400" kern="1200">
                <a:solidFill>
                  <a:schemeClr val="tx2"/>
                </a:solidFill>
                <a:latin typeface="+mn-lt"/>
                <a:ea typeface="+mn-ea"/>
                <a:cs typeface="+mn-cs"/>
              </a:defRPr>
            </a:lvl1pPr>
          </a:lstStyle>
          <a:p>
            <a:pPr>
              <a:defRPr/>
            </a:pPr>
            <a:fld id="{9BAA5FE0-F9D2-408F-983E-B87BCD5EA5C6}" type="slidenum">
              <a:rPr lang="fr-CH" smtClean="0"/>
              <a:pPr>
                <a:defRPr/>
              </a:pPr>
              <a:t>‹N°›</a:t>
            </a:fld>
            <a:endParaRPr lang="fr-CH" dirty="0"/>
          </a:p>
        </p:txBody>
      </p:sp>
      <p:sp>
        <p:nvSpPr>
          <p:cNvPr id="10" name="Line 6"/>
          <p:cNvSpPr>
            <a:spLocks noChangeShapeType="1"/>
          </p:cNvSpPr>
          <p:nvPr userDrawn="1"/>
        </p:nvSpPr>
        <p:spPr bwMode="auto">
          <a:xfrm flipH="1">
            <a:off x="323850" y="620688"/>
            <a:ext cx="5760318" cy="25"/>
          </a:xfrm>
          <a:prstGeom prst="line">
            <a:avLst/>
          </a:prstGeom>
          <a:ln>
            <a:solidFill>
              <a:schemeClr val="accent2">
                <a:lumMod val="60000"/>
                <a:lumOff val="40000"/>
              </a:schemeClr>
            </a:solidFill>
            <a:headEnd/>
            <a:tailEnd/>
          </a:ln>
        </p:spPr>
        <p:style>
          <a:lnRef idx="1">
            <a:schemeClr val="dk1"/>
          </a:lnRef>
          <a:fillRef idx="0">
            <a:schemeClr val="dk1"/>
          </a:fillRef>
          <a:effectRef idx="0">
            <a:schemeClr val="dk1"/>
          </a:effectRef>
          <a:fontRef idx="minor">
            <a:schemeClr val="tx1"/>
          </a:fontRef>
        </p:style>
        <p:txBody>
          <a:bodyPr/>
          <a:lstStyle/>
          <a:p>
            <a:pPr>
              <a:defRPr/>
            </a:pPr>
            <a:endParaRPr lang="fr-CH">
              <a:latin typeface="Arial" pitchFamily="34" charset="0"/>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hf hdr="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Calibri" pitchFamily="34" charset="0"/>
        </a:defRPr>
      </a:lvl2pPr>
      <a:lvl3pPr algn="l" rtl="0" eaLnBrk="0" fontAlgn="base" hangingPunct="0">
        <a:spcBef>
          <a:spcPct val="0"/>
        </a:spcBef>
        <a:spcAft>
          <a:spcPct val="0"/>
        </a:spcAft>
        <a:defRPr sz="2800">
          <a:solidFill>
            <a:schemeClr val="tx1"/>
          </a:solidFill>
          <a:latin typeface="Calibri" pitchFamily="34" charset="0"/>
        </a:defRPr>
      </a:lvl3pPr>
      <a:lvl4pPr algn="l" rtl="0" eaLnBrk="0" fontAlgn="base" hangingPunct="0">
        <a:spcBef>
          <a:spcPct val="0"/>
        </a:spcBef>
        <a:spcAft>
          <a:spcPct val="0"/>
        </a:spcAft>
        <a:defRPr sz="2800">
          <a:solidFill>
            <a:schemeClr val="tx1"/>
          </a:solidFill>
          <a:latin typeface="Calibri" pitchFamily="34" charset="0"/>
        </a:defRPr>
      </a:lvl4pPr>
      <a:lvl5pPr algn="l" rtl="0" eaLnBrk="0" fontAlgn="base" hangingPunct="0">
        <a:spcBef>
          <a:spcPct val="0"/>
        </a:spcBef>
        <a:spcAft>
          <a:spcPct val="0"/>
        </a:spcAft>
        <a:defRPr sz="2800">
          <a:solidFill>
            <a:schemeClr val="tx1"/>
          </a:solidFill>
          <a:latin typeface="Calibri"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Ø"/>
        <a:defRPr sz="3200">
          <a:solidFill>
            <a:schemeClr val="tx2"/>
          </a:solidFill>
          <a:latin typeface="+mn-lt"/>
          <a:ea typeface="+mn-ea"/>
          <a:cs typeface="+mn-cs"/>
        </a:defRPr>
      </a:lvl1pPr>
      <a:lvl2pPr marL="742950" indent="-285750" algn="l" rtl="0" eaLnBrk="0" fontAlgn="base" hangingPunct="0">
        <a:spcBef>
          <a:spcPct val="20000"/>
        </a:spcBef>
        <a:spcAft>
          <a:spcPct val="0"/>
        </a:spcAft>
        <a:buClr>
          <a:schemeClr val="tx1"/>
        </a:buClr>
        <a:buFont typeface="Arial" pitchFamily="34" charset="0"/>
        <a:buChar char="•"/>
        <a:defRPr sz="2800">
          <a:solidFill>
            <a:schemeClr val="tx2"/>
          </a:solidFill>
          <a:latin typeface="+mn-lt"/>
        </a:defRPr>
      </a:lvl2pPr>
      <a:lvl3pPr marL="1143000" indent="-228600" algn="l" rtl="0" eaLnBrk="0" fontAlgn="base" hangingPunct="0">
        <a:spcBef>
          <a:spcPct val="20000"/>
        </a:spcBef>
        <a:spcAft>
          <a:spcPct val="0"/>
        </a:spcAft>
        <a:buClr>
          <a:schemeClr val="tx1"/>
        </a:buClr>
        <a:buFont typeface="Calibri" pitchFamily="34" charset="0"/>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Font typeface="Calibri" pitchFamily="34" charset="0"/>
        <a:buChar char="»"/>
        <a:defRPr sz="2000">
          <a:solidFill>
            <a:schemeClr val="tx2"/>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file:///\\sip\publicom\Nation%20Branding\Pr&#233;sentation%20Luxembourg%20PPT\PPT%20FR%20Pr&#233;sidence\Hymn_Voc.mp3" TargetMode="External"/><Relationship Id="rId5" Type="http://schemas.openxmlformats.org/officeDocument/2006/relationships/image" Target="../media/image29.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file:///\\sip\publicom\Nation%20Branding\Pr&#233;sentation%20Luxembourg%20PPT\PPT%20FR%20Pr&#233;sidence\Wilhelmus.mp3"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file:///\\sipdata\publicom\Nation%2520Branding\Pr&#233;sentation%2520Luxembourg%2520PPT\PPT%2520presi%2520FR\HergottsBlieschen.mp3" TargetMode="External"/><Relationship Id="rId6" Type="http://schemas.openxmlformats.org/officeDocument/2006/relationships/image" Target="../media/image50.jpeg"/><Relationship Id="rId5" Type="http://schemas.openxmlformats.org/officeDocument/2006/relationships/image" Target="../media/image49.png"/><Relationship Id="rId4" Type="http://schemas.microsoft.com/office/2007/relationships/media" Target="file:///\\sipdata\publicom\Nation%2520Branding\Pr&#233;sentation%2520Luxembourg%2520PPT\PPT%2520presi%2520FR\HergottsBlieschen.mp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file:///\\sip\publicom\Nation%20Branding\Pr&#233;sentation%20Luxembourg%20PPT\PPT%20FR%20Pr&#233;sidence\L&#233;iwe%20Kleeschen,%20Gudde%20Kleeschen.mp3" TargetMode="External"/><Relationship Id="rId5" Type="http://schemas.openxmlformats.org/officeDocument/2006/relationships/image" Target="../media/image57.pn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851920" y="2420888"/>
            <a:ext cx="4752528" cy="1008881"/>
          </a:xfrm>
        </p:spPr>
        <p:txBody>
          <a:bodyPr/>
          <a:lstStyle/>
          <a:p>
            <a:r>
              <a:rPr lang="en-GB" dirty="0" smtClean="0"/>
              <a:t>Getting to know Luxembourg</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History</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10</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Rectangle 6"/>
          <p:cNvSpPr/>
          <p:nvPr/>
        </p:nvSpPr>
        <p:spPr>
          <a:xfrm>
            <a:off x="323528" y="941960"/>
            <a:ext cx="2898486" cy="400110"/>
          </a:xfrm>
          <a:prstGeom prst="rect">
            <a:avLst/>
          </a:prstGeom>
        </p:spPr>
        <p:txBody>
          <a:bodyPr wrap="none">
            <a:spAutoFit/>
          </a:bodyPr>
          <a:lstStyle/>
          <a:p>
            <a:r>
              <a:rPr lang="en-GB" sz="2000" dirty="0" smtClean="0">
                <a:latin typeface="+mj-lt"/>
              </a:rPr>
              <a:t>Origins dating back to 963</a:t>
            </a:r>
            <a:endParaRPr lang="en-GB" sz="2000" dirty="0">
              <a:latin typeface="+mj-lt"/>
            </a:endParaRPr>
          </a:p>
        </p:txBody>
      </p:sp>
      <p:pic>
        <p:nvPicPr>
          <p:cNvPr id="10" name="Picture 4"/>
          <p:cNvPicPr>
            <a:picLocks noChangeAspect="1" noChangeArrowheads="1"/>
          </p:cNvPicPr>
          <p:nvPr/>
        </p:nvPicPr>
        <p:blipFill>
          <a:blip r:embed="rId3" cstate="print"/>
          <a:stretch>
            <a:fillRect/>
          </a:stretch>
        </p:blipFill>
        <p:spPr bwMode="auto">
          <a:xfrm>
            <a:off x="755576" y="1919064"/>
            <a:ext cx="2371438" cy="3341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X:\Powerpoint Luxembourg\PHOTOS\DL_193506.jpg"/>
          <p:cNvPicPr>
            <a:picLocks noChangeAspect="1" noChangeArrowheads="1"/>
          </p:cNvPicPr>
          <p:nvPr/>
        </p:nvPicPr>
        <p:blipFill>
          <a:blip r:embed="rId4" cstate="print"/>
          <a:srcRect/>
          <a:stretch>
            <a:fillRect/>
          </a:stretch>
        </p:blipFill>
        <p:spPr bwMode="auto">
          <a:xfrm>
            <a:off x="3635896" y="1916832"/>
            <a:ext cx="5112568" cy="3407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History</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11</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texte 3"/>
          <p:cNvSpPr txBox="1">
            <a:spLocks/>
          </p:cNvSpPr>
          <p:nvPr/>
        </p:nvSpPr>
        <p:spPr>
          <a:xfrm>
            <a:off x="457200" y="1867031"/>
            <a:ext cx="3322712" cy="3384377"/>
          </a:xfrm>
          <a:prstGeom prst="rect">
            <a:avLst/>
          </a:prstGeom>
        </p:spPr>
        <p:txBody>
          <a:bodyPr/>
          <a:lstStyle/>
          <a:p>
            <a:pPr marL="361950" marR="0" lvl="0" indent="-361950" algn="l" defTabSz="914400" rtl="0" eaLnBrk="0" fontAlgn="base" latinLnBrk="0" hangingPunct="0">
              <a:lnSpc>
                <a:spcPct val="100000"/>
              </a:lnSpc>
              <a:spcBef>
                <a:spcPts val="0"/>
              </a:spcBef>
              <a:spcAft>
                <a:spcPts val="0"/>
              </a:spcAft>
              <a:buClr>
                <a:schemeClr val="tx1"/>
              </a:buClr>
              <a:buSzPct val="80000"/>
              <a:buFont typeface="Wingdings" pitchFamily="2" charset="2"/>
              <a:buChar char="Ø"/>
              <a:tabLst/>
              <a:defRPr/>
            </a:pPr>
            <a:r>
              <a:rPr kumimoji="0" lang="en-GB" sz="1800" b="0" i="0" u="none" strike="noStrike" kern="0" cap="none" spc="0" normalizeH="0" baseline="0" dirty="0" smtClean="0">
                <a:ln>
                  <a:noFill/>
                </a:ln>
                <a:solidFill>
                  <a:schemeClr val="tx2"/>
                </a:solidFill>
                <a:effectLst/>
                <a:uLnTx/>
                <a:uFillTx/>
                <a:latin typeface="+mn-lt"/>
                <a:ea typeface="+mn-ea"/>
                <a:cs typeface="Arial" charset="0"/>
              </a:rPr>
              <a:t>Henry VII (1308-1313)</a:t>
            </a:r>
            <a:br>
              <a:rPr kumimoji="0" lang="en-GB" sz="1800" b="0" i="0" u="none" strike="noStrike" kern="0" cap="none" spc="0" normalizeH="0" baseline="0" dirty="0" smtClean="0">
                <a:ln>
                  <a:noFill/>
                </a:ln>
                <a:solidFill>
                  <a:schemeClr val="tx2"/>
                </a:solidFill>
                <a:effectLst/>
                <a:uLnTx/>
                <a:uFillTx/>
                <a:latin typeface="+mn-lt"/>
                <a:ea typeface="+mn-ea"/>
                <a:cs typeface="Arial" charset="0"/>
              </a:rPr>
            </a:br>
            <a:endParaRPr kumimoji="0" lang="en-GB" sz="1200" b="0" i="0" u="none" strike="noStrike" kern="0" cap="none" spc="0" normalizeH="0" baseline="0" dirty="0" smtClean="0">
              <a:ln>
                <a:noFill/>
              </a:ln>
              <a:solidFill>
                <a:schemeClr val="tx2"/>
              </a:solidFill>
              <a:effectLst/>
              <a:uLnTx/>
              <a:uFillTx/>
              <a:latin typeface="+mn-lt"/>
              <a:ea typeface="+mn-ea"/>
              <a:cs typeface="Arial" charset="0"/>
            </a:endParaRPr>
          </a:p>
          <a:p>
            <a:pPr marL="361950" marR="0" lvl="0" indent="-361950" algn="l" defTabSz="914400" rtl="0" eaLnBrk="0" fontAlgn="base" latinLnBrk="0" hangingPunct="0">
              <a:lnSpc>
                <a:spcPct val="100000"/>
              </a:lnSpc>
              <a:spcBef>
                <a:spcPts val="0"/>
              </a:spcBef>
              <a:spcAft>
                <a:spcPts val="0"/>
              </a:spcAft>
              <a:buClr>
                <a:schemeClr val="tx1"/>
              </a:buClr>
              <a:buSzPct val="80000"/>
              <a:buFont typeface="Wingdings" pitchFamily="2" charset="2"/>
              <a:buChar char="Ø"/>
              <a:tabLst/>
              <a:defRPr/>
            </a:pPr>
            <a:r>
              <a:rPr kumimoji="0" lang="en-GB" sz="1800" b="0" i="0" u="none" strike="noStrike" kern="0" cap="none" spc="0" normalizeH="0" baseline="0" dirty="0" smtClean="0">
                <a:ln>
                  <a:noFill/>
                </a:ln>
                <a:solidFill>
                  <a:schemeClr val="tx2"/>
                </a:solidFill>
                <a:effectLst/>
                <a:uLnTx/>
                <a:uFillTx/>
                <a:latin typeface="+mn-lt"/>
                <a:ea typeface="+mn-ea"/>
                <a:cs typeface="Arial" charset="0"/>
              </a:rPr>
              <a:t>Charles IV (1346-1378)</a:t>
            </a:r>
            <a:br>
              <a:rPr kumimoji="0" lang="en-GB" sz="1800" b="0" i="0" u="none" strike="noStrike" kern="0" cap="none" spc="0" normalizeH="0" baseline="0" dirty="0" smtClean="0">
                <a:ln>
                  <a:noFill/>
                </a:ln>
                <a:solidFill>
                  <a:schemeClr val="tx2"/>
                </a:solidFill>
                <a:effectLst/>
                <a:uLnTx/>
                <a:uFillTx/>
                <a:latin typeface="+mn-lt"/>
                <a:ea typeface="+mn-ea"/>
                <a:cs typeface="Arial" charset="0"/>
              </a:rPr>
            </a:br>
            <a:endParaRPr kumimoji="0" lang="en-GB" sz="1200" b="0" i="0" u="none" strike="noStrike" kern="0" cap="none" spc="0" normalizeH="0" baseline="0" dirty="0" smtClean="0">
              <a:ln>
                <a:noFill/>
              </a:ln>
              <a:solidFill>
                <a:schemeClr val="tx2"/>
              </a:solidFill>
              <a:effectLst/>
              <a:uLnTx/>
              <a:uFillTx/>
              <a:latin typeface="+mn-lt"/>
              <a:ea typeface="+mn-ea"/>
              <a:cs typeface="Arial" charset="0"/>
            </a:endParaRPr>
          </a:p>
          <a:p>
            <a:pPr marL="361950" marR="0" lvl="0" indent="-361950" algn="l" defTabSz="914400" rtl="0" eaLnBrk="0" fontAlgn="base" latinLnBrk="0" hangingPunct="0">
              <a:lnSpc>
                <a:spcPct val="100000"/>
              </a:lnSpc>
              <a:spcBef>
                <a:spcPts val="0"/>
              </a:spcBef>
              <a:spcAft>
                <a:spcPts val="0"/>
              </a:spcAft>
              <a:buClr>
                <a:schemeClr val="tx1"/>
              </a:buClr>
              <a:buSzPct val="80000"/>
              <a:buFont typeface="Wingdings" pitchFamily="2" charset="2"/>
              <a:buChar char="Ø"/>
              <a:tabLst/>
              <a:defRPr/>
            </a:pPr>
            <a:r>
              <a:rPr kumimoji="0" lang="en-GB" sz="1800" b="0" i="0" u="none" strike="noStrike" kern="0" cap="none" spc="0" normalizeH="0" baseline="0" dirty="0" smtClean="0">
                <a:ln>
                  <a:noFill/>
                </a:ln>
                <a:solidFill>
                  <a:schemeClr val="tx2"/>
                </a:solidFill>
                <a:effectLst/>
                <a:uLnTx/>
                <a:uFillTx/>
                <a:latin typeface="+mn-lt"/>
                <a:ea typeface="+mn-ea"/>
                <a:cs typeface="Arial" charset="0"/>
              </a:rPr>
              <a:t>Wenceslas (1376-1400)</a:t>
            </a:r>
            <a:br>
              <a:rPr kumimoji="0" lang="en-GB" sz="1800" b="0" i="0" u="none" strike="noStrike" kern="0" cap="none" spc="0" normalizeH="0" baseline="0" dirty="0" smtClean="0">
                <a:ln>
                  <a:noFill/>
                </a:ln>
                <a:solidFill>
                  <a:schemeClr val="tx2"/>
                </a:solidFill>
                <a:effectLst/>
                <a:uLnTx/>
                <a:uFillTx/>
                <a:latin typeface="+mn-lt"/>
                <a:ea typeface="+mn-ea"/>
                <a:cs typeface="Arial" charset="0"/>
              </a:rPr>
            </a:br>
            <a:endParaRPr kumimoji="0" lang="en-GB" sz="1200" b="0" i="0" u="none" strike="noStrike" kern="0" cap="none" spc="0" normalizeH="0" baseline="0" dirty="0" smtClean="0">
              <a:ln>
                <a:noFill/>
              </a:ln>
              <a:solidFill>
                <a:schemeClr val="tx2"/>
              </a:solidFill>
              <a:effectLst/>
              <a:uLnTx/>
              <a:uFillTx/>
              <a:latin typeface="+mn-lt"/>
              <a:ea typeface="+mn-ea"/>
              <a:cs typeface="Arial" charset="0"/>
            </a:endParaRPr>
          </a:p>
          <a:p>
            <a:pPr marL="361950" marR="0" lvl="0" indent="-361950" algn="l" defTabSz="914400" rtl="0" eaLnBrk="0" fontAlgn="base" latinLnBrk="0" hangingPunct="0">
              <a:lnSpc>
                <a:spcPct val="100000"/>
              </a:lnSpc>
              <a:spcBef>
                <a:spcPts val="0"/>
              </a:spcBef>
              <a:spcAft>
                <a:spcPts val="0"/>
              </a:spcAft>
              <a:buClr>
                <a:schemeClr val="tx1"/>
              </a:buClr>
              <a:buSzPct val="80000"/>
              <a:buFont typeface="Wingdings" pitchFamily="2" charset="2"/>
              <a:buChar char="Ø"/>
              <a:tabLst/>
              <a:defRPr/>
            </a:pPr>
            <a:r>
              <a:rPr kumimoji="0" lang="en-GB" sz="1800" b="0" i="0" u="none" strike="noStrike" kern="0" cap="none" spc="0" normalizeH="0" baseline="0" dirty="0" smtClean="0">
                <a:ln>
                  <a:noFill/>
                </a:ln>
                <a:solidFill>
                  <a:schemeClr val="tx2"/>
                </a:solidFill>
                <a:effectLst/>
                <a:uLnTx/>
                <a:uFillTx/>
                <a:latin typeface="+mn-lt"/>
                <a:ea typeface="+mn-ea"/>
                <a:cs typeface="Arial" charset="0"/>
              </a:rPr>
              <a:t>Sigismund (1410-1437)</a:t>
            </a:r>
          </a:p>
          <a:p>
            <a:pPr marL="342900" marR="0" lvl="0" indent="-342900" algn="l" defTabSz="914400" rtl="0" eaLnBrk="0" fontAlgn="base" latinLnBrk="0" hangingPunct="0">
              <a:lnSpc>
                <a:spcPct val="100000"/>
              </a:lnSpc>
              <a:spcBef>
                <a:spcPct val="20000"/>
              </a:spcBef>
              <a:spcAft>
                <a:spcPct val="0"/>
              </a:spcAft>
              <a:buClr>
                <a:schemeClr val="tx1"/>
              </a:buClr>
              <a:buSzPct val="80000"/>
              <a:buFont typeface="Wingdings" pitchFamily="2" charset="2"/>
              <a:buChar char="Ø"/>
              <a:tabLst/>
              <a:defRPr/>
            </a:pPr>
            <a:endParaRPr kumimoji="0" lang="en-GB" sz="3200" b="0" i="0" u="none" strike="noStrike" kern="0" cap="none" spc="0" normalizeH="0" baseline="0" dirty="0">
              <a:ln>
                <a:noFill/>
              </a:ln>
              <a:solidFill>
                <a:schemeClr val="tx2"/>
              </a:solidFill>
              <a:effectLst/>
              <a:uLnTx/>
              <a:uFillTx/>
              <a:latin typeface="+mn-lt"/>
              <a:ea typeface="+mn-ea"/>
            </a:endParaRPr>
          </a:p>
        </p:txBody>
      </p:sp>
      <p:sp>
        <p:nvSpPr>
          <p:cNvPr id="10" name="Rectangle 9"/>
          <p:cNvSpPr/>
          <p:nvPr/>
        </p:nvSpPr>
        <p:spPr>
          <a:xfrm>
            <a:off x="349407" y="942760"/>
            <a:ext cx="5220072" cy="707886"/>
          </a:xfrm>
          <a:prstGeom prst="rect">
            <a:avLst/>
          </a:prstGeom>
        </p:spPr>
        <p:txBody>
          <a:bodyPr wrap="square">
            <a:spAutoFit/>
          </a:bodyPr>
          <a:lstStyle/>
          <a:p>
            <a:r>
              <a:rPr lang="en-GB" sz="2000" dirty="0" smtClean="0">
                <a:latin typeface="+mj-lt"/>
              </a:rPr>
              <a:t>The princes of Luxembourg wore the crown </a:t>
            </a:r>
            <a:br>
              <a:rPr lang="en-GB" sz="2000" dirty="0" smtClean="0">
                <a:latin typeface="+mj-lt"/>
              </a:rPr>
            </a:br>
            <a:r>
              <a:rPr lang="en-GB" sz="2000" dirty="0" smtClean="0">
                <a:latin typeface="+mj-lt"/>
              </a:rPr>
              <a:t>of the Holy Roman Empire</a:t>
            </a:r>
            <a:endParaRPr lang="en-GB" sz="2000" dirty="0">
              <a:latin typeface="+mj-lt"/>
            </a:endParaRPr>
          </a:p>
        </p:txBody>
      </p:sp>
      <p:pic>
        <p:nvPicPr>
          <p:cNvPr id="11" name="Image 10" descr="sip_128715.jpg"/>
          <p:cNvPicPr>
            <a:picLocks noChangeAspect="1"/>
          </p:cNvPicPr>
          <p:nvPr/>
        </p:nvPicPr>
        <p:blipFill>
          <a:blip r:embed="rId3" cstate="print"/>
          <a:stretch>
            <a:fillRect/>
          </a:stretch>
        </p:blipFill>
        <p:spPr>
          <a:xfrm>
            <a:off x="3843710" y="1980369"/>
            <a:ext cx="2351401" cy="3444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 11" descr="sip_128718.jpg"/>
          <p:cNvPicPr>
            <a:picLocks noChangeAspect="1"/>
          </p:cNvPicPr>
          <p:nvPr/>
        </p:nvPicPr>
        <p:blipFill>
          <a:blip r:embed="rId4" cstate="print"/>
          <a:stretch>
            <a:fillRect/>
          </a:stretch>
        </p:blipFill>
        <p:spPr>
          <a:xfrm>
            <a:off x="6339127" y="1980369"/>
            <a:ext cx="2438989" cy="3454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History</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12</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8" name="Rectangle 7"/>
          <p:cNvSpPr/>
          <p:nvPr/>
        </p:nvSpPr>
        <p:spPr>
          <a:xfrm>
            <a:off x="323528" y="940619"/>
            <a:ext cx="5472608" cy="707886"/>
          </a:xfrm>
          <a:prstGeom prst="rect">
            <a:avLst/>
          </a:prstGeom>
        </p:spPr>
        <p:txBody>
          <a:bodyPr wrap="square">
            <a:spAutoFit/>
          </a:bodyPr>
          <a:lstStyle/>
          <a:p>
            <a:r>
              <a:rPr lang="en-GB" sz="2000" dirty="0" smtClean="0">
                <a:latin typeface="+mj-lt"/>
              </a:rPr>
              <a:t>‘Gibraltar of the North’ and foreign domination</a:t>
            </a:r>
            <a:br>
              <a:rPr lang="en-GB" sz="2000" dirty="0" smtClean="0">
                <a:latin typeface="+mj-lt"/>
              </a:rPr>
            </a:br>
            <a:r>
              <a:rPr lang="en-GB" sz="2000" dirty="0" smtClean="0">
                <a:latin typeface="+mj-lt"/>
              </a:rPr>
              <a:t>(15th to 18th century)</a:t>
            </a:r>
            <a:endParaRPr lang="en-GB" sz="2000" dirty="0">
              <a:latin typeface="+mj-lt"/>
            </a:endParaRPr>
          </a:p>
        </p:txBody>
      </p:sp>
      <p:pic>
        <p:nvPicPr>
          <p:cNvPr id="9" name="Image 8" descr="sip_163434.jpg"/>
          <p:cNvPicPr>
            <a:picLocks noChangeAspect="1"/>
          </p:cNvPicPr>
          <p:nvPr/>
        </p:nvPicPr>
        <p:blipFill>
          <a:blip r:embed="rId3" cstate="print"/>
          <a:stretch>
            <a:fillRect/>
          </a:stretch>
        </p:blipFill>
        <p:spPr>
          <a:xfrm>
            <a:off x="3585154" y="1974588"/>
            <a:ext cx="4798170" cy="380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History</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13</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sz="half" idx="1"/>
          </p:nvPr>
        </p:nvSpPr>
        <p:spPr>
          <a:xfrm>
            <a:off x="499732" y="1732157"/>
            <a:ext cx="3682752" cy="3177112"/>
          </a:xfrm>
        </p:spPr>
        <p:txBody>
          <a:bodyPr/>
          <a:lstStyle/>
          <a:p>
            <a:pPr marL="361950" indent="-361950">
              <a:spcBef>
                <a:spcPts val="0"/>
              </a:spcBef>
            </a:pPr>
            <a:r>
              <a:rPr lang="en-GB" sz="1800" b="1" dirty="0" smtClean="0">
                <a:cs typeface="Arial" charset="0"/>
              </a:rPr>
              <a:t>1815</a:t>
            </a:r>
            <a:r>
              <a:rPr lang="en-GB" sz="1800" dirty="0" smtClean="0">
                <a:cs typeface="Arial" charset="0"/>
              </a:rPr>
              <a:t/>
            </a:r>
            <a:br>
              <a:rPr lang="en-GB" sz="1800" dirty="0" smtClean="0">
                <a:cs typeface="Arial" charset="0"/>
              </a:rPr>
            </a:br>
            <a:r>
              <a:rPr lang="en-GB" sz="1800" dirty="0" smtClean="0">
                <a:cs typeface="Arial" charset="0"/>
              </a:rPr>
              <a:t>Creation of the Grand Duchy</a:t>
            </a:r>
            <a:br>
              <a:rPr lang="en-GB" sz="1800" dirty="0" smtClean="0">
                <a:cs typeface="Arial" charset="0"/>
              </a:rPr>
            </a:br>
            <a:endParaRPr lang="en-GB" sz="1800" dirty="0" smtClean="0">
              <a:cs typeface="Arial" charset="0"/>
            </a:endParaRPr>
          </a:p>
          <a:p>
            <a:pPr marL="361950" indent="-361950">
              <a:spcBef>
                <a:spcPts val="0"/>
              </a:spcBef>
            </a:pPr>
            <a:r>
              <a:rPr lang="en-GB" sz="1800" b="1" dirty="0" smtClean="0">
                <a:cs typeface="Arial" charset="0"/>
              </a:rPr>
              <a:t>1839</a:t>
            </a:r>
            <a:r>
              <a:rPr lang="en-GB" sz="1800" dirty="0" smtClean="0">
                <a:cs typeface="Arial" charset="0"/>
              </a:rPr>
              <a:t/>
            </a:r>
            <a:br>
              <a:rPr lang="en-GB" sz="1800" dirty="0" smtClean="0">
                <a:cs typeface="Arial" charset="0"/>
              </a:rPr>
            </a:br>
            <a:r>
              <a:rPr lang="en-GB" sz="1800" dirty="0" smtClean="0">
                <a:cs typeface="Arial" charset="0"/>
              </a:rPr>
              <a:t>Definitive border demarcation</a:t>
            </a:r>
            <a:br>
              <a:rPr lang="en-GB" sz="1800" dirty="0" smtClean="0">
                <a:cs typeface="Arial" charset="0"/>
              </a:rPr>
            </a:br>
            <a:endParaRPr lang="en-GB" sz="1800" dirty="0" smtClean="0">
              <a:cs typeface="Arial" charset="0"/>
            </a:endParaRPr>
          </a:p>
          <a:p>
            <a:pPr marL="361950" indent="-361950">
              <a:spcBef>
                <a:spcPts val="0"/>
              </a:spcBef>
            </a:pPr>
            <a:r>
              <a:rPr lang="en-GB" sz="1800" b="1" dirty="0" smtClean="0">
                <a:cs typeface="Arial" charset="0"/>
              </a:rPr>
              <a:t>1890</a:t>
            </a:r>
            <a:r>
              <a:rPr lang="en-GB" sz="1800" dirty="0" smtClean="0">
                <a:cs typeface="Arial" charset="0"/>
              </a:rPr>
              <a:t/>
            </a:r>
            <a:br>
              <a:rPr lang="en-GB" sz="1800" dirty="0" smtClean="0">
                <a:cs typeface="Arial" charset="0"/>
              </a:rPr>
            </a:br>
            <a:r>
              <a:rPr lang="en-GB" sz="1800" dirty="0" smtClean="0">
                <a:cs typeface="Arial" charset="0"/>
              </a:rPr>
              <a:t>Gaining of dynastic independence</a:t>
            </a:r>
            <a:endParaRPr lang="en-GB" dirty="0"/>
          </a:p>
        </p:txBody>
      </p:sp>
      <p:sp>
        <p:nvSpPr>
          <p:cNvPr id="8" name="Rectangle 7"/>
          <p:cNvSpPr/>
          <p:nvPr/>
        </p:nvSpPr>
        <p:spPr>
          <a:xfrm>
            <a:off x="334161" y="931727"/>
            <a:ext cx="4572000" cy="400110"/>
          </a:xfrm>
          <a:prstGeom prst="rect">
            <a:avLst/>
          </a:prstGeom>
        </p:spPr>
        <p:txBody>
          <a:bodyPr>
            <a:spAutoFit/>
          </a:bodyPr>
          <a:lstStyle/>
          <a:p>
            <a:r>
              <a:rPr lang="en-GB" sz="2000" dirty="0" smtClean="0">
                <a:latin typeface="+mj-lt"/>
              </a:rPr>
              <a:t>Birth of the Grand Duchy of Luxembourg</a:t>
            </a:r>
            <a:endParaRPr lang="en-GB" sz="2000" dirty="0">
              <a:latin typeface="+mj-lt"/>
            </a:endParaRPr>
          </a:p>
        </p:txBody>
      </p:sp>
      <p:pic>
        <p:nvPicPr>
          <p:cNvPr id="1026" name="Picture 2" descr="D:\MyDocuments\LUXWEB tests\cartesLuxembourg-lu\cartesLuxembourg-lu\2014\Carte démembrement_en.jpg"/>
          <p:cNvPicPr>
            <a:picLocks noChangeAspect="1" noChangeArrowheads="1"/>
          </p:cNvPicPr>
          <p:nvPr/>
        </p:nvPicPr>
        <p:blipFill>
          <a:blip r:embed="rId3" cstate="print"/>
          <a:srcRect/>
          <a:stretch>
            <a:fillRect/>
          </a:stretch>
        </p:blipFill>
        <p:spPr bwMode="auto">
          <a:xfrm>
            <a:off x="4402414" y="1573627"/>
            <a:ext cx="4468800" cy="4708824"/>
          </a:xfrm>
          <a:prstGeom prst="roundRect">
            <a:avLst>
              <a:gd name="adj" fmla="val 8594"/>
            </a:avLst>
          </a:prstGeom>
          <a:solidFill>
            <a:srgbClr val="FFFFFF">
              <a:shade val="85000"/>
            </a:srgbClr>
          </a:solidFill>
          <a:ln>
            <a:noFill/>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History</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14</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sz="half" idx="1"/>
          </p:nvPr>
        </p:nvSpPr>
        <p:spPr>
          <a:xfrm>
            <a:off x="499732" y="1716287"/>
            <a:ext cx="4258816" cy="3609160"/>
          </a:xfrm>
        </p:spPr>
        <p:txBody>
          <a:bodyPr/>
          <a:lstStyle/>
          <a:p>
            <a:pPr marL="361950" indent="-361950">
              <a:spcBef>
                <a:spcPts val="0"/>
              </a:spcBef>
              <a:spcAft>
                <a:spcPts val="0"/>
              </a:spcAft>
            </a:pPr>
            <a:r>
              <a:rPr lang="en-GB" sz="1800" dirty="0" smtClean="0">
                <a:cs typeface="Arial" charset="0"/>
              </a:rPr>
              <a:t>German occupation during </a:t>
            </a:r>
            <a:br>
              <a:rPr lang="en-GB" sz="1800" dirty="0" smtClean="0">
                <a:cs typeface="Arial" charset="0"/>
              </a:rPr>
            </a:br>
            <a:r>
              <a:rPr lang="en-GB" sz="1800" dirty="0" smtClean="0">
                <a:cs typeface="Arial" charset="0"/>
              </a:rPr>
              <a:t>both world wars</a:t>
            </a:r>
            <a:br>
              <a:rPr lang="en-GB" sz="1800" dirty="0" smtClean="0">
                <a:cs typeface="Arial" charset="0"/>
              </a:rPr>
            </a:br>
            <a:r>
              <a:rPr lang="en-GB" sz="1800" dirty="0" smtClean="0">
                <a:cs typeface="Arial" charset="0"/>
              </a:rPr>
              <a:t/>
            </a:r>
            <a:br>
              <a:rPr lang="en-GB" sz="1800" dirty="0" smtClean="0">
                <a:cs typeface="Arial" charset="0"/>
              </a:rPr>
            </a:br>
            <a:endParaRPr lang="en-GB" sz="600" dirty="0" smtClean="0">
              <a:cs typeface="Arial" charset="0"/>
            </a:endParaRPr>
          </a:p>
          <a:p>
            <a:pPr marL="361950" indent="-361950">
              <a:spcBef>
                <a:spcPts val="0"/>
              </a:spcBef>
              <a:spcAft>
                <a:spcPts val="0"/>
              </a:spcAft>
            </a:pPr>
            <a:r>
              <a:rPr lang="en-GB" sz="1800" dirty="0" smtClean="0">
                <a:cs typeface="Arial" charset="0"/>
              </a:rPr>
              <a:t>Abandoning of neutrality </a:t>
            </a:r>
            <a:br>
              <a:rPr lang="en-GB" sz="1800" dirty="0" smtClean="0">
                <a:cs typeface="Arial" charset="0"/>
              </a:rPr>
            </a:br>
            <a:r>
              <a:rPr lang="en-GB" sz="1800" dirty="0" smtClean="0">
                <a:cs typeface="Arial" charset="0"/>
              </a:rPr>
              <a:t>after 1945</a:t>
            </a:r>
            <a:br>
              <a:rPr lang="en-GB" sz="1800" dirty="0" smtClean="0">
                <a:cs typeface="Arial" charset="0"/>
              </a:rPr>
            </a:br>
            <a:endParaRPr lang="en-GB" sz="1800" dirty="0" smtClean="0">
              <a:cs typeface="Arial" charset="0"/>
            </a:endParaRPr>
          </a:p>
          <a:p>
            <a:pPr marL="361950" indent="-361950">
              <a:spcBef>
                <a:spcPts val="0"/>
              </a:spcBef>
              <a:spcAft>
                <a:spcPts val="0"/>
              </a:spcAft>
            </a:pPr>
            <a:r>
              <a:rPr lang="en-GB" sz="1800" dirty="0" smtClean="0">
                <a:cs typeface="Arial" charset="0"/>
              </a:rPr>
              <a:t>After 1945: founding member </a:t>
            </a:r>
            <a:br>
              <a:rPr lang="en-GB" sz="1800" dirty="0" smtClean="0">
                <a:cs typeface="Arial" charset="0"/>
              </a:rPr>
            </a:br>
            <a:r>
              <a:rPr lang="en-GB" sz="1800" dirty="0" smtClean="0">
                <a:cs typeface="Arial" charset="0"/>
              </a:rPr>
              <a:t>of several international and supranational organisations </a:t>
            </a:r>
          </a:p>
          <a:p>
            <a:pPr marL="0" indent="0">
              <a:spcBef>
                <a:spcPts val="0"/>
              </a:spcBef>
              <a:spcAft>
                <a:spcPts val="0"/>
              </a:spcAft>
              <a:buNone/>
            </a:pPr>
            <a:r>
              <a:rPr lang="en-GB" sz="1800" dirty="0" smtClean="0">
                <a:cs typeface="Arial" charset="0"/>
              </a:rPr>
              <a:t/>
            </a:r>
            <a:br>
              <a:rPr lang="en-GB" sz="1800" dirty="0" smtClean="0">
                <a:cs typeface="Arial" charset="0"/>
              </a:rPr>
            </a:br>
            <a:endParaRPr lang="en-GB" sz="600" dirty="0" smtClean="0">
              <a:cs typeface="Arial" charset="0"/>
            </a:endParaRPr>
          </a:p>
          <a:p>
            <a:pPr marL="361950" indent="-361950">
              <a:spcBef>
                <a:spcPts val="0"/>
              </a:spcBef>
              <a:spcAft>
                <a:spcPts val="0"/>
              </a:spcAft>
            </a:pPr>
            <a:r>
              <a:rPr lang="en-GB" sz="1800" dirty="0" smtClean="0">
                <a:cs typeface="Arial" charset="0"/>
              </a:rPr>
              <a:t>2014: 175 years of independence</a:t>
            </a:r>
          </a:p>
          <a:p>
            <a:pPr>
              <a:spcAft>
                <a:spcPts val="600"/>
              </a:spcAft>
            </a:pPr>
            <a:endParaRPr lang="en-GB" sz="1800" dirty="0" smtClean="0">
              <a:cs typeface="Arial" charset="0"/>
            </a:endParaRPr>
          </a:p>
          <a:p>
            <a:pPr>
              <a:buFont typeface="Arial" charset="0"/>
              <a:buChar char="•"/>
            </a:pPr>
            <a:endParaRPr lang="en-GB" sz="1800" dirty="0" smtClean="0"/>
          </a:p>
          <a:p>
            <a:endParaRPr lang="en-GB" sz="1800" dirty="0"/>
          </a:p>
        </p:txBody>
      </p:sp>
      <p:sp>
        <p:nvSpPr>
          <p:cNvPr id="9" name="Rectangle 8"/>
          <p:cNvSpPr/>
          <p:nvPr/>
        </p:nvSpPr>
        <p:spPr>
          <a:xfrm>
            <a:off x="323528" y="941960"/>
            <a:ext cx="4342831" cy="400110"/>
          </a:xfrm>
          <a:prstGeom prst="rect">
            <a:avLst/>
          </a:prstGeom>
        </p:spPr>
        <p:txBody>
          <a:bodyPr wrap="none">
            <a:spAutoFit/>
          </a:bodyPr>
          <a:lstStyle/>
          <a:p>
            <a:r>
              <a:rPr lang="en-GB" sz="2000" dirty="0" smtClean="0">
                <a:latin typeface="+mj-lt"/>
              </a:rPr>
              <a:t>20th century – abandoning of neutrality</a:t>
            </a:r>
            <a:endParaRPr lang="en-GB" sz="2000" dirty="0">
              <a:latin typeface="+mj-lt"/>
            </a:endParaRPr>
          </a:p>
        </p:txBody>
      </p:sp>
      <p:pic>
        <p:nvPicPr>
          <p:cNvPr id="10" name="Espace réservé du contenu 5" descr="VdL-2guerremondiale.jpg"/>
          <p:cNvPicPr>
            <a:picLocks noChangeAspect="1"/>
          </p:cNvPicPr>
          <p:nvPr/>
        </p:nvPicPr>
        <p:blipFill>
          <a:blip r:embed="rId3" cstate="print"/>
          <a:stretch>
            <a:fillRect/>
          </a:stretch>
        </p:blipFill>
        <p:spPr>
          <a:xfrm>
            <a:off x="4648200" y="1851238"/>
            <a:ext cx="4038600" cy="2657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History</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15</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sz="half" idx="1"/>
          </p:nvPr>
        </p:nvSpPr>
        <p:spPr>
          <a:xfrm>
            <a:off x="478466" y="1876723"/>
            <a:ext cx="4038600" cy="4176464"/>
          </a:xfrm>
        </p:spPr>
        <p:txBody>
          <a:bodyPr/>
          <a:lstStyle/>
          <a:p>
            <a:pPr marL="361950" indent="-361950">
              <a:spcBef>
                <a:spcPts val="0"/>
              </a:spcBef>
              <a:spcAft>
                <a:spcPts val="0"/>
              </a:spcAft>
            </a:pPr>
            <a:r>
              <a:rPr lang="en-GB" sz="1800" dirty="0" smtClean="0">
                <a:cs typeface="Arial" charset="0"/>
              </a:rPr>
              <a:t>Catalyst role in the unification </a:t>
            </a:r>
            <a:br>
              <a:rPr lang="en-GB" sz="1800" dirty="0" smtClean="0">
                <a:cs typeface="Arial" charset="0"/>
              </a:rPr>
            </a:br>
            <a:r>
              <a:rPr lang="en-GB" sz="1800" dirty="0" smtClean="0">
                <a:cs typeface="Arial" charset="0"/>
              </a:rPr>
              <a:t>of Europe</a:t>
            </a:r>
            <a:br>
              <a:rPr lang="en-GB" sz="1800" dirty="0" smtClean="0">
                <a:cs typeface="Arial" charset="0"/>
              </a:rPr>
            </a:br>
            <a:r>
              <a:rPr lang="en-GB" sz="1800" dirty="0" smtClean="0">
                <a:cs typeface="Arial" charset="0"/>
              </a:rPr>
              <a:t/>
            </a:r>
            <a:br>
              <a:rPr lang="en-GB" sz="1800" dirty="0" smtClean="0">
                <a:cs typeface="Arial" charset="0"/>
              </a:rPr>
            </a:br>
            <a:endParaRPr lang="en-GB" sz="400" dirty="0" smtClean="0">
              <a:cs typeface="Arial" charset="0"/>
            </a:endParaRPr>
          </a:p>
          <a:p>
            <a:pPr marL="361950" indent="-361950">
              <a:spcBef>
                <a:spcPts val="0"/>
              </a:spcBef>
              <a:spcAft>
                <a:spcPts val="0"/>
              </a:spcAft>
            </a:pPr>
            <a:r>
              <a:rPr lang="en-GB" sz="1800" dirty="0" smtClean="0">
                <a:cs typeface="Arial" charset="0"/>
              </a:rPr>
              <a:t>One of the six founding members </a:t>
            </a:r>
            <a:br>
              <a:rPr lang="en-GB" sz="1800" dirty="0" smtClean="0">
                <a:cs typeface="Arial" charset="0"/>
              </a:rPr>
            </a:br>
            <a:r>
              <a:rPr lang="en-GB" sz="1800" dirty="0" smtClean="0">
                <a:cs typeface="Arial" charset="0"/>
              </a:rPr>
              <a:t>of the European Union</a:t>
            </a:r>
            <a:br>
              <a:rPr lang="en-GB" sz="1800" dirty="0" smtClean="0">
                <a:cs typeface="Arial" charset="0"/>
              </a:rPr>
            </a:br>
            <a:r>
              <a:rPr lang="en-GB" sz="1800" dirty="0" smtClean="0">
                <a:cs typeface="Arial" charset="0"/>
              </a:rPr>
              <a:t/>
            </a:r>
            <a:br>
              <a:rPr lang="en-GB" sz="1800" dirty="0" smtClean="0">
                <a:cs typeface="Arial" charset="0"/>
              </a:rPr>
            </a:br>
            <a:endParaRPr lang="en-GB" sz="400" dirty="0" smtClean="0">
              <a:cs typeface="Arial" charset="0"/>
            </a:endParaRPr>
          </a:p>
          <a:p>
            <a:pPr marL="361950" indent="-361950">
              <a:spcBef>
                <a:spcPts val="0"/>
              </a:spcBef>
              <a:spcAft>
                <a:spcPts val="0"/>
              </a:spcAft>
            </a:pPr>
            <a:r>
              <a:rPr lang="en-GB" sz="1800" dirty="0" smtClean="0">
                <a:cs typeface="Arial" charset="0"/>
              </a:rPr>
              <a:t>Pierre Werner, one of the ‘forefathers of the euro’</a:t>
            </a:r>
            <a:br>
              <a:rPr lang="en-GB" sz="1800" dirty="0" smtClean="0">
                <a:cs typeface="Arial" charset="0"/>
              </a:rPr>
            </a:br>
            <a:r>
              <a:rPr lang="en-GB" sz="1800" dirty="0" smtClean="0">
                <a:cs typeface="Arial" charset="0"/>
              </a:rPr>
              <a:t/>
            </a:r>
            <a:br>
              <a:rPr lang="en-GB" sz="1800" dirty="0" smtClean="0">
                <a:cs typeface="Arial" charset="0"/>
              </a:rPr>
            </a:br>
            <a:endParaRPr lang="en-GB" sz="400" dirty="0" smtClean="0">
              <a:cs typeface="Arial" charset="0"/>
            </a:endParaRPr>
          </a:p>
          <a:p>
            <a:pPr marL="361950" indent="-361950">
              <a:spcBef>
                <a:spcPts val="0"/>
              </a:spcBef>
              <a:spcAft>
                <a:spcPts val="0"/>
              </a:spcAft>
            </a:pPr>
            <a:r>
              <a:rPr lang="en-GB" sz="1800" dirty="0" smtClean="0">
                <a:cs typeface="Arial" charset="0"/>
              </a:rPr>
              <a:t>1986: Charlemagne Prize awarded </a:t>
            </a:r>
            <a:br>
              <a:rPr lang="en-GB" sz="1800" dirty="0" smtClean="0">
                <a:cs typeface="Arial" charset="0"/>
              </a:rPr>
            </a:br>
            <a:r>
              <a:rPr lang="en-GB" sz="1800" dirty="0" smtClean="0">
                <a:cs typeface="Arial" charset="0"/>
              </a:rPr>
              <a:t>to the people of Luxembourg</a:t>
            </a:r>
          </a:p>
          <a:p>
            <a:pPr>
              <a:spcAft>
                <a:spcPts val="600"/>
              </a:spcAft>
            </a:pPr>
            <a:endParaRPr lang="en-GB" sz="1800" dirty="0" smtClean="0">
              <a:cs typeface="Arial" charset="0"/>
            </a:endParaRPr>
          </a:p>
          <a:p>
            <a:endParaRPr lang="en-GB" sz="1800" dirty="0"/>
          </a:p>
        </p:txBody>
      </p:sp>
      <p:sp>
        <p:nvSpPr>
          <p:cNvPr id="9" name="Rectangle 8"/>
          <p:cNvSpPr/>
          <p:nvPr/>
        </p:nvSpPr>
        <p:spPr>
          <a:xfrm>
            <a:off x="323528" y="942360"/>
            <a:ext cx="4572000" cy="707886"/>
          </a:xfrm>
          <a:prstGeom prst="rect">
            <a:avLst/>
          </a:prstGeom>
        </p:spPr>
        <p:txBody>
          <a:bodyPr>
            <a:spAutoFit/>
          </a:bodyPr>
          <a:lstStyle/>
          <a:p>
            <a:r>
              <a:rPr lang="en-GB" sz="2000" dirty="0" smtClean="0">
                <a:latin typeface="+mj-lt"/>
              </a:rPr>
              <a:t>20th century – commitment to </a:t>
            </a:r>
            <a:br>
              <a:rPr lang="en-GB" sz="2000" dirty="0" smtClean="0">
                <a:latin typeface="+mj-lt"/>
              </a:rPr>
            </a:br>
            <a:r>
              <a:rPr lang="en-GB" sz="2000" dirty="0" smtClean="0">
                <a:latin typeface="+mj-lt"/>
              </a:rPr>
              <a:t>European integration</a:t>
            </a:r>
            <a:endParaRPr lang="en-GB" sz="2000" dirty="0">
              <a:latin typeface="+mj-lt"/>
            </a:endParaRPr>
          </a:p>
        </p:txBody>
      </p:sp>
      <p:pic>
        <p:nvPicPr>
          <p:cNvPr id="10" name="Picture 8"/>
          <p:cNvPicPr>
            <a:picLocks noChangeAspect="1" noChangeArrowheads="1"/>
          </p:cNvPicPr>
          <p:nvPr/>
        </p:nvPicPr>
        <p:blipFill>
          <a:blip r:embed="rId3" cstate="print"/>
          <a:stretch>
            <a:fillRect/>
          </a:stretch>
        </p:blipFill>
        <p:spPr bwMode="auto">
          <a:xfrm>
            <a:off x="5220071" y="1969997"/>
            <a:ext cx="2896277"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Population</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16</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pic>
        <p:nvPicPr>
          <p:cNvPr id="8" name="Image 7" descr="Etrangers 2016_en.jpg"/>
          <p:cNvPicPr>
            <a:picLocks noChangeAspect="1"/>
          </p:cNvPicPr>
          <p:nvPr/>
        </p:nvPicPr>
        <p:blipFill>
          <a:blip r:embed="rId3" cstate="print"/>
          <a:stretch>
            <a:fillRect/>
          </a:stretch>
        </p:blipFill>
        <p:spPr>
          <a:xfrm>
            <a:off x="1417308" y="938307"/>
            <a:ext cx="4984368" cy="515824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Population</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17</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8" name="Espace réservé du contenu 2"/>
          <p:cNvSpPr>
            <a:spLocks noGrp="1"/>
          </p:cNvSpPr>
          <p:nvPr>
            <p:ph sz="half" idx="1"/>
          </p:nvPr>
        </p:nvSpPr>
        <p:spPr>
          <a:xfrm>
            <a:off x="510365" y="1153670"/>
            <a:ext cx="4038600" cy="4860000"/>
          </a:xfrm>
        </p:spPr>
        <p:txBody>
          <a:bodyPr/>
          <a:lstStyle/>
          <a:p>
            <a:r>
              <a:rPr lang="en-GB" sz="1800" dirty="0" smtClean="0"/>
              <a:t>More than 170 nationalities </a:t>
            </a:r>
            <a:br>
              <a:rPr lang="en-GB" sz="1800" dirty="0" smtClean="0"/>
            </a:br>
            <a:r>
              <a:rPr lang="en-GB" sz="1800" dirty="0" smtClean="0"/>
              <a:t>live in Luxembourg</a:t>
            </a:r>
          </a:p>
          <a:p>
            <a:pPr>
              <a:buNone/>
            </a:pPr>
            <a:endParaRPr lang="en-GB" dirty="0"/>
          </a:p>
        </p:txBody>
      </p:sp>
      <p:pic>
        <p:nvPicPr>
          <p:cNvPr id="9" name="Image 8" descr="Population 2016_en.jpg"/>
          <p:cNvPicPr>
            <a:picLocks noChangeAspect="1"/>
          </p:cNvPicPr>
          <p:nvPr/>
        </p:nvPicPr>
        <p:blipFill>
          <a:blip r:embed="rId3" cstate="print"/>
          <a:stretch>
            <a:fillRect/>
          </a:stretch>
        </p:blipFill>
        <p:spPr>
          <a:xfrm>
            <a:off x="3666701" y="1010204"/>
            <a:ext cx="5172226" cy="484692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Population and employment</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18</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pic>
        <p:nvPicPr>
          <p:cNvPr id="7" name="Image 6" descr="Frontaliers 2016_en.jpg"/>
          <p:cNvPicPr>
            <a:picLocks noChangeAspect="1"/>
          </p:cNvPicPr>
          <p:nvPr/>
        </p:nvPicPr>
        <p:blipFill>
          <a:blip r:embed="rId3" cstate="print"/>
          <a:stretch>
            <a:fillRect/>
          </a:stretch>
        </p:blipFill>
        <p:spPr>
          <a:xfrm>
            <a:off x="1691680" y="940894"/>
            <a:ext cx="4608512" cy="497621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Values of the Luxembourg people</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19</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pic>
        <p:nvPicPr>
          <p:cNvPr id="8" name="Image 7" descr="Valeurs 2016_en.jpg"/>
          <p:cNvPicPr>
            <a:picLocks noChangeAspect="1"/>
          </p:cNvPicPr>
          <p:nvPr/>
        </p:nvPicPr>
        <p:blipFill>
          <a:blip r:embed="rId3" cstate="print"/>
          <a:stretch>
            <a:fillRect/>
          </a:stretch>
        </p:blipFill>
        <p:spPr>
          <a:xfrm>
            <a:off x="891382" y="1112849"/>
            <a:ext cx="7344816" cy="488749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2</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pic>
        <p:nvPicPr>
          <p:cNvPr id="7" name="Picture 4"/>
          <p:cNvPicPr>
            <a:picLocks noChangeAspect="1" noChangeArrowheads="1"/>
          </p:cNvPicPr>
          <p:nvPr/>
        </p:nvPicPr>
        <p:blipFill>
          <a:blip r:embed="rId3" cstate="print"/>
          <a:srcRect/>
          <a:stretch>
            <a:fillRect/>
          </a:stretch>
        </p:blipFill>
        <p:spPr bwMode="auto">
          <a:xfrm>
            <a:off x="1945475" y="1268760"/>
            <a:ext cx="5352264" cy="48843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Linguistic situation</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20</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idx="1"/>
          </p:nvPr>
        </p:nvSpPr>
        <p:spPr>
          <a:xfrm>
            <a:off x="499732" y="1156643"/>
            <a:ext cx="8229600" cy="4560611"/>
          </a:xfrm>
        </p:spPr>
        <p:txBody>
          <a:bodyPr/>
          <a:lstStyle/>
          <a:p>
            <a:pPr marL="361950" indent="-361950" eaLnBrk="1" hangingPunct="1">
              <a:spcBef>
                <a:spcPts val="0"/>
              </a:spcBef>
              <a:spcAft>
                <a:spcPts val="0"/>
              </a:spcAft>
            </a:pPr>
            <a:r>
              <a:rPr lang="en-GB" sz="1800" b="1" dirty="0" smtClean="0">
                <a:cs typeface="Arial" charset="0"/>
              </a:rPr>
              <a:t>National language: </a:t>
            </a:r>
            <a:r>
              <a:rPr lang="en-GB" sz="1800" dirty="0" smtClean="0">
                <a:cs typeface="Arial" charset="0"/>
              </a:rPr>
              <a:t>Luxembourgish </a:t>
            </a:r>
            <a:r>
              <a:rPr lang="en-GB" sz="1800" i="1" dirty="0" smtClean="0">
                <a:cs typeface="Arial" charset="0"/>
              </a:rPr>
              <a:t>(Lëtzebuergesch)</a:t>
            </a:r>
            <a:br>
              <a:rPr lang="en-GB" sz="1800" i="1" dirty="0" smtClean="0">
                <a:cs typeface="Arial" charset="0"/>
              </a:rPr>
            </a:br>
            <a:endParaRPr lang="en-GB" sz="1800" i="1" dirty="0" smtClean="0">
              <a:cs typeface="Arial" charset="0"/>
            </a:endParaRPr>
          </a:p>
          <a:p>
            <a:pPr marL="361950" indent="-361950" eaLnBrk="1" hangingPunct="1">
              <a:spcBef>
                <a:spcPts val="0"/>
              </a:spcBef>
              <a:spcAft>
                <a:spcPts val="0"/>
              </a:spcAft>
            </a:pPr>
            <a:r>
              <a:rPr lang="en-GB" sz="1800" b="1" dirty="0" smtClean="0">
                <a:cs typeface="Arial" charset="0"/>
              </a:rPr>
              <a:t>Administrative languages: </a:t>
            </a:r>
            <a:r>
              <a:rPr lang="en-GB" sz="1800" dirty="0" smtClean="0">
                <a:cs typeface="Arial" charset="0"/>
              </a:rPr>
              <a:t>French, German and Luxembourgish</a:t>
            </a:r>
            <a:br>
              <a:rPr lang="en-GB" sz="1800" dirty="0" smtClean="0">
                <a:cs typeface="Arial" charset="0"/>
              </a:rPr>
            </a:br>
            <a:endParaRPr lang="en-GB" sz="1800" dirty="0" smtClean="0">
              <a:cs typeface="Arial" charset="0"/>
            </a:endParaRPr>
          </a:p>
          <a:p>
            <a:pPr marL="361950" indent="-361950" eaLnBrk="1" hangingPunct="1">
              <a:spcBef>
                <a:spcPts val="0"/>
              </a:spcBef>
              <a:spcAft>
                <a:spcPts val="0"/>
              </a:spcAft>
            </a:pPr>
            <a:r>
              <a:rPr lang="en-GB" sz="1800" b="1" dirty="0" smtClean="0">
                <a:cs typeface="Arial" charset="0"/>
              </a:rPr>
              <a:t>Legislative language: </a:t>
            </a:r>
            <a:r>
              <a:rPr lang="en-GB" sz="1800" dirty="0" smtClean="0">
                <a:cs typeface="Arial" charset="0"/>
              </a:rPr>
              <a:t>French</a:t>
            </a:r>
            <a:br>
              <a:rPr lang="en-GB" sz="1800" dirty="0" smtClean="0">
                <a:cs typeface="Arial" charset="0"/>
              </a:rPr>
            </a:br>
            <a:endParaRPr lang="en-GB" sz="1800" dirty="0" smtClean="0">
              <a:cs typeface="Arial" charset="0"/>
            </a:endParaRPr>
          </a:p>
          <a:p>
            <a:pPr marL="361950" indent="-361950" eaLnBrk="1" hangingPunct="1">
              <a:spcBef>
                <a:spcPts val="0"/>
              </a:spcBef>
              <a:spcAft>
                <a:spcPts val="0"/>
              </a:spcAft>
            </a:pPr>
            <a:r>
              <a:rPr lang="en-GB" sz="1800" b="1" dirty="0" smtClean="0">
                <a:cs typeface="Arial" charset="0"/>
              </a:rPr>
              <a:t>Languages spoken in the workplace: </a:t>
            </a:r>
            <a:r>
              <a:rPr lang="en-GB" sz="1800" dirty="0" smtClean="0">
                <a:cs typeface="Arial" charset="0"/>
              </a:rPr>
              <a:t>French, Luxembourgish, </a:t>
            </a:r>
            <a:br>
              <a:rPr lang="en-GB" sz="1800" dirty="0" smtClean="0">
                <a:cs typeface="Arial" charset="0"/>
              </a:rPr>
            </a:br>
            <a:r>
              <a:rPr lang="en-GB" sz="1800" dirty="0" smtClean="0">
                <a:cs typeface="Arial" charset="0"/>
              </a:rPr>
              <a:t>German, English and Portuguese</a:t>
            </a:r>
          </a:p>
          <a:p>
            <a:pPr eaLnBrk="1" hangingPunct="1">
              <a:buFont typeface="Arial" charset="0"/>
              <a:buNone/>
            </a:pPr>
            <a:endParaRPr lang="en-GB" sz="1800" dirty="0" smtClean="0">
              <a:cs typeface="Arial" charset="0"/>
            </a:endParaRPr>
          </a:p>
          <a:p>
            <a:pPr eaLnBrk="1" hangingPunct="1">
              <a:buFont typeface="Arial" charset="0"/>
              <a:buNone/>
            </a:pPr>
            <a:endParaRPr lang="en-GB" sz="1800" dirty="0" smtClean="0">
              <a:cs typeface="Arial" charset="0"/>
            </a:endParaRPr>
          </a:p>
          <a:p>
            <a:pPr eaLnBrk="1" hangingPunct="1">
              <a:buFont typeface="Arial" charset="0"/>
              <a:buNone/>
            </a:pPr>
            <a:endParaRPr lang="en-GB" sz="1800" dirty="0" smtClean="0">
              <a:cs typeface="Arial" charset="0"/>
            </a:endParaRPr>
          </a:p>
          <a:p>
            <a:pPr eaLnBrk="1" hangingPunct="1">
              <a:buFont typeface="Arial" charset="0"/>
              <a:buNone/>
            </a:pPr>
            <a:endParaRPr lang="en-GB" sz="1800" dirty="0" smtClean="0">
              <a:cs typeface="Arial" charset="0"/>
            </a:endParaRPr>
          </a:p>
          <a:p>
            <a:pPr eaLnBrk="1" hangingPunct="1">
              <a:buFont typeface="Arial" charset="0"/>
              <a:buNone/>
            </a:pPr>
            <a:endParaRPr lang="en-GB" sz="1800" dirty="0" smtClean="0">
              <a:cs typeface="Arial" charset="0"/>
            </a:endParaRPr>
          </a:p>
          <a:p>
            <a:pPr eaLnBrk="1" hangingPunct="1">
              <a:buFont typeface="Arial" charset="0"/>
              <a:buNone/>
            </a:pPr>
            <a:endParaRPr lang="en-GB" sz="1800" dirty="0" smtClean="0"/>
          </a:p>
          <a:p>
            <a:endParaRPr lang="en-GB" sz="1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Linguistic situation</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21</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idx="1"/>
          </p:nvPr>
        </p:nvSpPr>
        <p:spPr>
          <a:xfrm>
            <a:off x="499732" y="1732707"/>
            <a:ext cx="8229600" cy="4497363"/>
          </a:xfrm>
        </p:spPr>
        <p:txBody>
          <a:bodyPr/>
          <a:lstStyle/>
          <a:p>
            <a:pPr marL="361950" indent="-361950" eaLnBrk="1" hangingPunct="1">
              <a:spcBef>
                <a:spcPts val="0"/>
              </a:spcBef>
            </a:pPr>
            <a:r>
              <a:rPr lang="en-GB" sz="1800" dirty="0" smtClean="0">
                <a:cs typeface="Arial" charset="0"/>
              </a:rPr>
              <a:t>Public education system: compulsory learning of </a:t>
            </a:r>
            <a:br>
              <a:rPr lang="en-GB" sz="1800" dirty="0" smtClean="0">
                <a:cs typeface="Arial" charset="0"/>
              </a:rPr>
            </a:br>
            <a:r>
              <a:rPr lang="en-GB" sz="1800" dirty="0" smtClean="0">
                <a:cs typeface="Arial" charset="0"/>
              </a:rPr>
              <a:t>Luxembourgish, German, French and English</a:t>
            </a:r>
          </a:p>
          <a:p>
            <a:pPr marL="361950" indent="-361950" eaLnBrk="1" hangingPunct="1">
              <a:spcBef>
                <a:spcPts val="0"/>
              </a:spcBef>
            </a:pPr>
            <a:endParaRPr lang="en-GB" sz="1800" dirty="0" smtClean="0">
              <a:cs typeface="Arial" charset="0"/>
            </a:endParaRPr>
          </a:p>
          <a:p>
            <a:pPr marL="361950" indent="-361950" eaLnBrk="1" hangingPunct="1">
              <a:spcBef>
                <a:spcPts val="0"/>
              </a:spcBef>
            </a:pPr>
            <a:r>
              <a:rPr lang="en-GB" sz="1800" dirty="0" smtClean="0">
                <a:cs typeface="Arial" charset="0"/>
              </a:rPr>
              <a:t>European and international schools</a:t>
            </a:r>
          </a:p>
          <a:p>
            <a:pPr marL="361950" indent="-361950" eaLnBrk="1" hangingPunct="1">
              <a:spcBef>
                <a:spcPts val="0"/>
              </a:spcBef>
            </a:pPr>
            <a:endParaRPr lang="en-GB" sz="1800" dirty="0" smtClean="0">
              <a:cs typeface="Arial" charset="0"/>
            </a:endParaRPr>
          </a:p>
          <a:p>
            <a:pPr marL="361950" indent="-361950" eaLnBrk="1" hangingPunct="1">
              <a:spcBef>
                <a:spcPts val="0"/>
              </a:spcBef>
            </a:pPr>
            <a:r>
              <a:rPr lang="en-GB" sz="1800" dirty="0" smtClean="0">
                <a:cs typeface="Arial" charset="0"/>
              </a:rPr>
              <a:t>International baccalaureate (French or English)</a:t>
            </a:r>
          </a:p>
          <a:p>
            <a:pPr marL="361950" indent="-361950" eaLnBrk="1" hangingPunct="1">
              <a:spcBef>
                <a:spcPts val="0"/>
              </a:spcBef>
            </a:pPr>
            <a:endParaRPr lang="en-GB" sz="1800" dirty="0" smtClean="0">
              <a:cs typeface="Arial" charset="0"/>
            </a:endParaRPr>
          </a:p>
          <a:p>
            <a:pPr marL="361950" indent="-361950" eaLnBrk="1" hangingPunct="1">
              <a:spcBef>
                <a:spcPts val="0"/>
              </a:spcBef>
            </a:pPr>
            <a:r>
              <a:rPr lang="en-GB" sz="1800" dirty="0" smtClean="0">
                <a:cs typeface="Arial" charset="0"/>
              </a:rPr>
              <a:t>Lycée classique d’Echternach: preparatory class for the </a:t>
            </a:r>
            <a:br>
              <a:rPr lang="en-GB" sz="1800" dirty="0" smtClean="0">
                <a:cs typeface="Arial" charset="0"/>
              </a:rPr>
            </a:br>
            <a:r>
              <a:rPr lang="en-GB" sz="1800" dirty="0" smtClean="0">
                <a:cs typeface="Arial" charset="0"/>
              </a:rPr>
              <a:t>French higher education establishments known as the </a:t>
            </a:r>
            <a:r>
              <a:rPr lang="en-GB" sz="1800" dirty="0" err="1" smtClean="0">
                <a:cs typeface="Arial" charset="0"/>
              </a:rPr>
              <a:t>Grandes</a:t>
            </a:r>
            <a:r>
              <a:rPr lang="en-GB" sz="1800" dirty="0" smtClean="0">
                <a:cs typeface="Arial" charset="0"/>
              </a:rPr>
              <a:t> </a:t>
            </a:r>
            <a:r>
              <a:rPr lang="en-GB" sz="1800" dirty="0" err="1" smtClean="0">
                <a:cs typeface="Arial" charset="0"/>
              </a:rPr>
              <a:t>Écoles</a:t>
            </a:r>
            <a:endParaRPr lang="en-GB" sz="1800" dirty="0" smtClean="0">
              <a:cs typeface="Arial" charset="0"/>
            </a:endParaRPr>
          </a:p>
          <a:p>
            <a:pPr marL="361950" indent="-361950" eaLnBrk="1" hangingPunct="1">
              <a:spcBef>
                <a:spcPts val="0"/>
              </a:spcBef>
            </a:pPr>
            <a:endParaRPr lang="en-GB" sz="1800" dirty="0">
              <a:cs typeface="Arial" charset="0"/>
            </a:endParaRPr>
          </a:p>
          <a:p>
            <a:pPr marL="361950" indent="-361950" eaLnBrk="1" hangingPunct="1">
              <a:spcBef>
                <a:spcPts val="0"/>
              </a:spcBef>
            </a:pPr>
            <a:r>
              <a:rPr lang="en-GB" sz="1800" dirty="0" smtClean="0">
                <a:cs typeface="Arial" charset="0"/>
              </a:rPr>
              <a:t>University of Luxembourg (French, English, German)</a:t>
            </a:r>
            <a:endParaRPr lang="en-GB" sz="1800" dirty="0"/>
          </a:p>
        </p:txBody>
      </p:sp>
      <p:sp>
        <p:nvSpPr>
          <p:cNvPr id="8" name="Rectangle 7"/>
          <p:cNvSpPr/>
          <p:nvPr/>
        </p:nvSpPr>
        <p:spPr>
          <a:xfrm>
            <a:off x="334161" y="933750"/>
            <a:ext cx="3815468" cy="400110"/>
          </a:xfrm>
          <a:prstGeom prst="rect">
            <a:avLst/>
          </a:prstGeom>
        </p:spPr>
        <p:txBody>
          <a:bodyPr wrap="none">
            <a:spAutoFit/>
          </a:bodyPr>
          <a:lstStyle/>
          <a:p>
            <a:r>
              <a:rPr lang="en-GB" sz="2000" dirty="0" smtClean="0">
                <a:latin typeface="+mj-lt"/>
              </a:rPr>
              <a:t>Languages in the education system</a:t>
            </a:r>
            <a:endParaRPr lang="en-GB" sz="2000" dirty="0">
              <a:latin typeface="+mj-lt"/>
            </a:endParaRPr>
          </a:p>
        </p:txBody>
      </p:sp>
      <p:sp>
        <p:nvSpPr>
          <p:cNvPr id="2" name="TextBox 1"/>
          <p:cNvSpPr txBox="1"/>
          <p:nvPr/>
        </p:nvSpPr>
        <p:spPr>
          <a:xfrm>
            <a:off x="7958667" y="3951111"/>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National symbols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22</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idx="1"/>
          </p:nvPr>
        </p:nvSpPr>
        <p:spPr>
          <a:xfrm>
            <a:off x="499732" y="1156643"/>
            <a:ext cx="8229600" cy="4929411"/>
          </a:xfrm>
        </p:spPr>
        <p:txBody>
          <a:bodyPr/>
          <a:lstStyle/>
          <a:p>
            <a:pPr marL="361950" indent="-361950" eaLnBrk="1" hangingPunct="1">
              <a:spcBef>
                <a:spcPts val="0"/>
              </a:spcBef>
              <a:spcAft>
                <a:spcPts val="0"/>
              </a:spcAft>
            </a:pPr>
            <a:r>
              <a:rPr lang="en-GB" sz="1800" dirty="0" smtClean="0">
                <a:cs typeface="Arial" charset="0"/>
              </a:rPr>
              <a:t>National flag</a:t>
            </a:r>
          </a:p>
          <a:p>
            <a:pPr marL="361950" indent="-361950" eaLnBrk="1" hangingPunct="1">
              <a:spcBef>
                <a:spcPts val="0"/>
              </a:spcBef>
              <a:spcAft>
                <a:spcPts val="0"/>
              </a:spcAft>
            </a:pPr>
            <a:endParaRPr lang="en-GB" sz="1800" dirty="0" smtClean="0">
              <a:cs typeface="Arial" charset="0"/>
            </a:endParaRPr>
          </a:p>
          <a:p>
            <a:pPr marL="361950" indent="-361950" eaLnBrk="1" hangingPunct="1">
              <a:spcBef>
                <a:spcPts val="0"/>
              </a:spcBef>
              <a:spcAft>
                <a:spcPts val="0"/>
              </a:spcAft>
            </a:pPr>
            <a:r>
              <a:rPr lang="en-GB" sz="1800" dirty="0" smtClean="0">
                <a:cs typeface="Arial" charset="0"/>
              </a:rPr>
              <a:t>National anthem</a:t>
            </a:r>
          </a:p>
          <a:p>
            <a:pPr marL="361950" indent="-361950" eaLnBrk="1" hangingPunct="1">
              <a:spcBef>
                <a:spcPts val="0"/>
              </a:spcBef>
              <a:spcAft>
                <a:spcPts val="0"/>
              </a:spcAft>
            </a:pPr>
            <a:endParaRPr lang="en-GB" sz="1800" dirty="0" smtClean="0">
              <a:cs typeface="Arial" charset="0"/>
            </a:endParaRPr>
          </a:p>
          <a:p>
            <a:pPr marL="361950" indent="-361950" eaLnBrk="1" hangingPunct="1">
              <a:spcBef>
                <a:spcPts val="0"/>
              </a:spcBef>
              <a:spcAft>
                <a:spcPts val="0"/>
              </a:spcAft>
            </a:pPr>
            <a:r>
              <a:rPr lang="en-GB" sz="1800" dirty="0" smtClean="0">
                <a:cs typeface="Arial" charset="0"/>
              </a:rPr>
              <a:t>Anthem of the grand-ducal house</a:t>
            </a:r>
          </a:p>
          <a:p>
            <a:pPr marL="361950" indent="-361950" eaLnBrk="1" hangingPunct="1">
              <a:spcBef>
                <a:spcPts val="0"/>
              </a:spcBef>
              <a:spcAft>
                <a:spcPts val="0"/>
              </a:spcAft>
            </a:pPr>
            <a:endParaRPr lang="en-GB" sz="1800" dirty="0" smtClean="0">
              <a:cs typeface="Arial" charset="0"/>
            </a:endParaRPr>
          </a:p>
          <a:p>
            <a:pPr marL="361950" indent="-361950" eaLnBrk="1" hangingPunct="1">
              <a:spcBef>
                <a:spcPts val="0"/>
              </a:spcBef>
              <a:spcAft>
                <a:spcPts val="0"/>
              </a:spcAft>
            </a:pPr>
            <a:r>
              <a:rPr lang="en-GB" sz="1800" dirty="0" smtClean="0">
                <a:cs typeface="Arial" charset="0"/>
              </a:rPr>
              <a:t>National day</a:t>
            </a:r>
          </a:p>
          <a:p>
            <a:pPr marL="361950" indent="-361950" eaLnBrk="1" hangingPunct="1">
              <a:spcBef>
                <a:spcPts val="0"/>
              </a:spcBef>
              <a:spcAft>
                <a:spcPts val="0"/>
              </a:spcAft>
              <a:buNone/>
            </a:pPr>
            <a:endParaRPr lang="en-GB" sz="1800" dirty="0" smtClean="0">
              <a:cs typeface="Arial" charset="0"/>
            </a:endParaRPr>
          </a:p>
          <a:p>
            <a:pPr marL="361950" indent="-361950" eaLnBrk="1" hangingPunct="1">
              <a:spcBef>
                <a:spcPts val="0"/>
              </a:spcBef>
              <a:spcAft>
                <a:spcPts val="0"/>
              </a:spcAft>
            </a:pPr>
            <a:r>
              <a:rPr lang="en-GB" sz="1800" dirty="0" smtClean="0">
                <a:cs typeface="Arial" charset="0"/>
              </a:rPr>
              <a:t>Coat of arms</a:t>
            </a:r>
          </a:p>
          <a:p>
            <a:pPr>
              <a:buNone/>
            </a:pPr>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National symbols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23</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9" name="Rectangle 8"/>
          <p:cNvSpPr/>
          <p:nvPr/>
        </p:nvSpPr>
        <p:spPr>
          <a:xfrm>
            <a:off x="323528" y="940619"/>
            <a:ext cx="1544012" cy="400110"/>
          </a:xfrm>
          <a:prstGeom prst="rect">
            <a:avLst/>
          </a:prstGeom>
        </p:spPr>
        <p:txBody>
          <a:bodyPr wrap="none">
            <a:spAutoFit/>
          </a:bodyPr>
          <a:lstStyle/>
          <a:p>
            <a:r>
              <a:rPr lang="lb-LU" sz="2000" b="1" dirty="0" smtClean="0">
                <a:latin typeface="+mn-lt"/>
              </a:rPr>
              <a:t>National flag</a:t>
            </a:r>
            <a:endParaRPr lang="fr-CH" sz="2000" b="1" dirty="0">
              <a:latin typeface="+mn-lt"/>
            </a:endParaRPr>
          </a:p>
        </p:txBody>
      </p:sp>
      <p:pic>
        <p:nvPicPr>
          <p:cNvPr id="10" name="Picture 8" descr="D:\MyDocuments\drapeau\d_460.jpg"/>
          <p:cNvPicPr>
            <a:picLocks noChangeAspect="1" noChangeArrowheads="1"/>
          </p:cNvPicPr>
          <p:nvPr/>
        </p:nvPicPr>
        <p:blipFill>
          <a:blip r:embed="rId3" cstate="print"/>
          <a:srcRect/>
          <a:stretch>
            <a:fillRect/>
          </a:stretch>
        </p:blipFill>
        <p:spPr bwMode="auto">
          <a:xfrm>
            <a:off x="827584" y="1826240"/>
            <a:ext cx="3254375" cy="2300287"/>
          </a:xfrm>
          <a:prstGeom prst="rect">
            <a:avLst/>
          </a:prstGeom>
          <a:solidFill>
            <a:srgbClr val="FFFFFF">
              <a:shade val="85000"/>
            </a:srgbClr>
          </a:solidFill>
          <a:ln>
            <a:noFill/>
          </a:ln>
          <a:effectLst/>
        </p:spPr>
      </p:pic>
      <p:pic>
        <p:nvPicPr>
          <p:cNvPr id="11" name="Picture 9"/>
          <p:cNvPicPr>
            <a:picLocks noChangeAspect="1" noChangeArrowheads="1"/>
          </p:cNvPicPr>
          <p:nvPr/>
        </p:nvPicPr>
        <p:blipFill>
          <a:blip r:embed="rId4" cstate="print"/>
          <a:stretch>
            <a:fillRect/>
          </a:stretch>
        </p:blipFill>
        <p:spPr bwMode="auto">
          <a:xfrm>
            <a:off x="4716016" y="1826240"/>
            <a:ext cx="2653855" cy="3610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National symbols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24</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sz="half" idx="1"/>
          </p:nvPr>
        </p:nvSpPr>
        <p:spPr>
          <a:xfrm>
            <a:off x="499732" y="1570197"/>
            <a:ext cx="4038600" cy="4851240"/>
          </a:xfrm>
        </p:spPr>
        <p:txBody>
          <a:bodyPr/>
          <a:lstStyle/>
          <a:p>
            <a:pPr>
              <a:buNone/>
            </a:pPr>
            <a:r>
              <a:rPr lang="fr-CH" sz="1800" b="1" dirty="0" smtClean="0">
                <a:cs typeface="Arial" charset="0"/>
              </a:rPr>
              <a:t>	</a:t>
            </a:r>
            <a:endParaRPr lang="fr-CH" sz="1400" i="1" dirty="0" smtClean="0">
              <a:cs typeface="Arial" charset="0"/>
            </a:endParaRPr>
          </a:p>
          <a:p>
            <a:pPr>
              <a:buNone/>
            </a:pPr>
            <a:r>
              <a:rPr lang="fr-CH" sz="1400" i="1" dirty="0" smtClean="0">
                <a:cs typeface="Arial" charset="0"/>
              </a:rPr>
              <a:t>	</a:t>
            </a:r>
            <a:r>
              <a:rPr lang="fr-CH" sz="1400" i="1" dirty="0" err="1" smtClean="0">
                <a:cs typeface="Arial" charset="0"/>
              </a:rPr>
              <a:t>Wou</a:t>
            </a:r>
            <a:r>
              <a:rPr lang="fr-CH" sz="1400" i="1" dirty="0" smtClean="0">
                <a:cs typeface="Arial" charset="0"/>
              </a:rPr>
              <a:t> d'</a:t>
            </a:r>
            <a:r>
              <a:rPr lang="fr-CH" sz="1400" i="1" dirty="0" err="1" smtClean="0">
                <a:cs typeface="Arial" charset="0"/>
              </a:rPr>
              <a:t>Uelzecht</a:t>
            </a:r>
            <a:r>
              <a:rPr lang="fr-CH" sz="1400" i="1" dirty="0" smtClean="0">
                <a:cs typeface="Arial" charset="0"/>
              </a:rPr>
              <a:t> </a:t>
            </a:r>
            <a:r>
              <a:rPr lang="fr-CH" sz="1400" i="1" dirty="0" err="1" smtClean="0">
                <a:cs typeface="Arial" charset="0"/>
              </a:rPr>
              <a:t>durech</a:t>
            </a:r>
            <a:r>
              <a:rPr lang="fr-CH" sz="1400" i="1" dirty="0" smtClean="0">
                <a:cs typeface="Arial" charset="0"/>
              </a:rPr>
              <a:t> d'</a:t>
            </a:r>
            <a:r>
              <a:rPr lang="fr-CH" sz="1400" i="1" dirty="0" err="1" smtClean="0">
                <a:cs typeface="Arial" charset="0"/>
              </a:rPr>
              <a:t>Wisen</a:t>
            </a:r>
            <a:r>
              <a:rPr lang="fr-CH" sz="1400" i="1" dirty="0" smtClean="0">
                <a:cs typeface="Arial" charset="0"/>
              </a:rPr>
              <a:t> </a:t>
            </a:r>
            <a:r>
              <a:rPr lang="fr-CH" sz="1400" i="1" dirty="0" err="1" smtClean="0">
                <a:cs typeface="Arial" charset="0"/>
              </a:rPr>
              <a:t>zéit</a:t>
            </a:r>
            <a:r>
              <a:rPr lang="fr-CH" sz="1400" i="1" dirty="0" smtClean="0">
                <a:cs typeface="Arial" charset="0"/>
              </a:rPr>
              <a:t>,</a:t>
            </a:r>
            <a:br>
              <a:rPr lang="fr-CH" sz="1400" i="1" dirty="0" smtClean="0">
                <a:cs typeface="Arial" charset="0"/>
              </a:rPr>
            </a:br>
            <a:r>
              <a:rPr lang="fr-CH" sz="1400" i="1" dirty="0" err="1" smtClean="0">
                <a:cs typeface="Arial" charset="0"/>
              </a:rPr>
              <a:t>Duerch</a:t>
            </a:r>
            <a:r>
              <a:rPr lang="fr-CH" sz="1400" i="1" dirty="0" smtClean="0">
                <a:cs typeface="Arial" charset="0"/>
              </a:rPr>
              <a:t> d'</a:t>
            </a:r>
            <a:r>
              <a:rPr lang="fr-CH" sz="1400" i="1" dirty="0" err="1" smtClean="0">
                <a:cs typeface="Arial" charset="0"/>
              </a:rPr>
              <a:t>Fielsen</a:t>
            </a:r>
            <a:r>
              <a:rPr lang="fr-CH" sz="1400" i="1" dirty="0" smtClean="0">
                <a:cs typeface="Arial" charset="0"/>
              </a:rPr>
              <a:t> d'</a:t>
            </a:r>
            <a:r>
              <a:rPr lang="fr-CH" sz="1400" i="1" dirty="0" err="1" smtClean="0">
                <a:cs typeface="Arial" charset="0"/>
              </a:rPr>
              <a:t>Sauer</a:t>
            </a:r>
            <a:r>
              <a:rPr lang="fr-CH" sz="1400" i="1" dirty="0" smtClean="0">
                <a:cs typeface="Arial" charset="0"/>
              </a:rPr>
              <a:t> </a:t>
            </a:r>
            <a:r>
              <a:rPr lang="fr-CH" sz="1400" i="1" dirty="0" err="1" smtClean="0">
                <a:cs typeface="Arial" charset="0"/>
              </a:rPr>
              <a:t>brëcht</a:t>
            </a:r>
            <a:r>
              <a:rPr lang="fr-CH" sz="1400" i="1" dirty="0" smtClean="0">
                <a:cs typeface="Arial" charset="0"/>
              </a:rPr>
              <a:t>.</a:t>
            </a:r>
            <a:br>
              <a:rPr lang="fr-CH" sz="1400" i="1" dirty="0" smtClean="0">
                <a:cs typeface="Arial" charset="0"/>
              </a:rPr>
            </a:br>
            <a:r>
              <a:rPr lang="fr-CH" sz="1400" i="1" dirty="0" err="1" smtClean="0">
                <a:cs typeface="Arial" charset="0"/>
              </a:rPr>
              <a:t>Wou</a:t>
            </a:r>
            <a:r>
              <a:rPr lang="fr-CH" sz="1400" i="1" dirty="0" smtClean="0">
                <a:cs typeface="Arial" charset="0"/>
              </a:rPr>
              <a:t> d'</a:t>
            </a:r>
            <a:r>
              <a:rPr lang="fr-CH" sz="1400" i="1" dirty="0" err="1" smtClean="0">
                <a:cs typeface="Arial" charset="0"/>
              </a:rPr>
              <a:t>Rief</a:t>
            </a:r>
            <a:r>
              <a:rPr lang="fr-CH" sz="1400" i="1" dirty="0" smtClean="0">
                <a:cs typeface="Arial" charset="0"/>
              </a:rPr>
              <a:t> </a:t>
            </a:r>
            <a:r>
              <a:rPr lang="fr-CH" sz="1400" i="1" dirty="0" err="1" smtClean="0">
                <a:cs typeface="Arial" charset="0"/>
              </a:rPr>
              <a:t>laanscht</a:t>
            </a:r>
            <a:r>
              <a:rPr lang="fr-CH" sz="1400" i="1" dirty="0" smtClean="0">
                <a:cs typeface="Arial" charset="0"/>
              </a:rPr>
              <a:t> d'</a:t>
            </a:r>
            <a:r>
              <a:rPr lang="fr-CH" sz="1400" i="1" dirty="0" err="1" smtClean="0">
                <a:cs typeface="Arial" charset="0"/>
              </a:rPr>
              <a:t>Musel</a:t>
            </a:r>
            <a:r>
              <a:rPr lang="fr-CH" sz="1400" i="1" dirty="0" smtClean="0">
                <a:cs typeface="Arial" charset="0"/>
              </a:rPr>
              <a:t> </a:t>
            </a:r>
            <a:r>
              <a:rPr lang="fr-CH" sz="1400" i="1" dirty="0" err="1" smtClean="0">
                <a:cs typeface="Arial" charset="0"/>
              </a:rPr>
              <a:t>dofteg</a:t>
            </a:r>
            <a:r>
              <a:rPr lang="fr-CH" sz="1400" i="1" dirty="0" smtClean="0">
                <a:cs typeface="Arial" charset="0"/>
              </a:rPr>
              <a:t> </a:t>
            </a:r>
            <a:r>
              <a:rPr lang="fr-CH" sz="1400" i="1" dirty="0" err="1" smtClean="0">
                <a:cs typeface="Arial" charset="0"/>
              </a:rPr>
              <a:t>bléit</a:t>
            </a:r>
            <a:r>
              <a:rPr lang="fr-CH" sz="1400" i="1" dirty="0" smtClean="0">
                <a:cs typeface="Arial" charset="0"/>
              </a:rPr>
              <a:t>,</a:t>
            </a:r>
            <a:br>
              <a:rPr lang="fr-CH" sz="1400" i="1" dirty="0" smtClean="0">
                <a:cs typeface="Arial" charset="0"/>
              </a:rPr>
            </a:br>
            <a:r>
              <a:rPr lang="fr-CH" sz="1400" i="1" dirty="0" smtClean="0">
                <a:cs typeface="Arial" charset="0"/>
              </a:rPr>
              <a:t>Den </a:t>
            </a:r>
            <a:r>
              <a:rPr lang="fr-CH" sz="1400" i="1" dirty="0" err="1" smtClean="0">
                <a:cs typeface="Arial" charset="0"/>
              </a:rPr>
              <a:t>Himmel</a:t>
            </a:r>
            <a:r>
              <a:rPr lang="fr-CH" sz="1400" i="1" dirty="0" smtClean="0">
                <a:cs typeface="Arial" charset="0"/>
              </a:rPr>
              <a:t> </a:t>
            </a:r>
            <a:r>
              <a:rPr lang="fr-CH" sz="1400" i="1" dirty="0" err="1" smtClean="0">
                <a:cs typeface="Arial" charset="0"/>
              </a:rPr>
              <a:t>Wäin</a:t>
            </a:r>
            <a:r>
              <a:rPr lang="fr-CH" sz="1400" i="1" dirty="0" smtClean="0">
                <a:cs typeface="Arial" charset="0"/>
              </a:rPr>
              <a:t> </a:t>
            </a:r>
            <a:r>
              <a:rPr lang="fr-CH" sz="1400" i="1" dirty="0" err="1" smtClean="0">
                <a:cs typeface="Arial" charset="0"/>
              </a:rPr>
              <a:t>ons</a:t>
            </a:r>
            <a:r>
              <a:rPr lang="fr-CH" sz="1400" i="1" dirty="0" smtClean="0">
                <a:cs typeface="Arial" charset="0"/>
              </a:rPr>
              <a:t> </a:t>
            </a:r>
            <a:r>
              <a:rPr lang="fr-CH" sz="1400" i="1" dirty="0" err="1" smtClean="0">
                <a:cs typeface="Arial" charset="0"/>
              </a:rPr>
              <a:t>mëcht</a:t>
            </a:r>
            <a:r>
              <a:rPr lang="fr-CH" sz="1400" i="1" dirty="0" smtClean="0">
                <a:cs typeface="Arial" charset="0"/>
              </a:rPr>
              <a:t>.</a:t>
            </a:r>
            <a:br>
              <a:rPr lang="fr-CH" sz="1400" i="1" dirty="0" smtClean="0">
                <a:cs typeface="Arial" charset="0"/>
              </a:rPr>
            </a:br>
            <a:r>
              <a:rPr lang="fr-CH" sz="1400" i="1" dirty="0" smtClean="0">
                <a:cs typeface="Arial" charset="0"/>
              </a:rPr>
              <a:t>Dat as </a:t>
            </a:r>
            <a:r>
              <a:rPr lang="fr-CH" sz="1400" i="1" dirty="0" err="1" smtClean="0">
                <a:cs typeface="Arial" charset="0"/>
              </a:rPr>
              <a:t>onst</a:t>
            </a:r>
            <a:r>
              <a:rPr lang="fr-CH" sz="1400" i="1" dirty="0" smtClean="0">
                <a:cs typeface="Arial" charset="0"/>
              </a:rPr>
              <a:t> Land, </a:t>
            </a:r>
            <a:r>
              <a:rPr lang="fr-CH" sz="1400" i="1" dirty="0" err="1" smtClean="0">
                <a:cs typeface="Arial" charset="0"/>
              </a:rPr>
              <a:t>fir</a:t>
            </a:r>
            <a:r>
              <a:rPr lang="fr-CH" sz="1400" i="1" dirty="0" smtClean="0">
                <a:cs typeface="Arial" charset="0"/>
              </a:rPr>
              <a:t> </a:t>
            </a:r>
            <a:r>
              <a:rPr lang="fr-CH" sz="1400" i="1" dirty="0" err="1" smtClean="0">
                <a:cs typeface="Arial" charset="0"/>
              </a:rPr>
              <a:t>dat</a:t>
            </a:r>
            <a:r>
              <a:rPr lang="fr-CH" sz="1400" i="1" dirty="0" smtClean="0">
                <a:cs typeface="Arial" charset="0"/>
              </a:rPr>
              <a:t> mir </a:t>
            </a:r>
            <a:r>
              <a:rPr lang="fr-CH" sz="1400" i="1" dirty="0" err="1" smtClean="0">
                <a:cs typeface="Arial" charset="0"/>
              </a:rPr>
              <a:t>géif</a:t>
            </a:r>
            <a:r>
              <a:rPr lang="fr-CH" sz="1400" i="1" dirty="0" smtClean="0">
                <a:cs typeface="Arial" charset="0"/>
              </a:rPr>
              <a:t>,</a:t>
            </a:r>
            <a:br>
              <a:rPr lang="fr-CH" sz="1400" i="1" dirty="0" smtClean="0">
                <a:cs typeface="Arial" charset="0"/>
              </a:rPr>
            </a:br>
            <a:r>
              <a:rPr lang="fr-CH" sz="1400" i="1" dirty="0" err="1" smtClean="0">
                <a:cs typeface="Arial" charset="0"/>
              </a:rPr>
              <a:t>Heinidden</a:t>
            </a:r>
            <a:r>
              <a:rPr lang="fr-CH" sz="1400" i="1" dirty="0" smtClean="0">
                <a:cs typeface="Arial" charset="0"/>
              </a:rPr>
              <a:t> </a:t>
            </a:r>
            <a:r>
              <a:rPr lang="fr-CH" sz="1400" i="1" dirty="0" err="1" smtClean="0">
                <a:cs typeface="Arial" charset="0"/>
              </a:rPr>
              <a:t>alles</a:t>
            </a:r>
            <a:r>
              <a:rPr lang="fr-CH" sz="1400" i="1" dirty="0" smtClean="0">
                <a:cs typeface="Arial" charset="0"/>
              </a:rPr>
              <a:t> won.</a:t>
            </a:r>
            <a:br>
              <a:rPr lang="fr-CH" sz="1400" i="1" dirty="0" smtClean="0">
                <a:cs typeface="Arial" charset="0"/>
              </a:rPr>
            </a:br>
            <a:r>
              <a:rPr lang="fr-CH" sz="1400" i="1" dirty="0" err="1" smtClean="0">
                <a:cs typeface="Arial" charset="0"/>
              </a:rPr>
              <a:t>Ons</a:t>
            </a:r>
            <a:r>
              <a:rPr lang="fr-CH" sz="1400" i="1" dirty="0" smtClean="0">
                <a:cs typeface="Arial" charset="0"/>
              </a:rPr>
              <a:t> </a:t>
            </a:r>
            <a:r>
              <a:rPr lang="fr-CH" sz="1400" i="1" dirty="0" err="1" smtClean="0">
                <a:cs typeface="Arial" charset="0"/>
              </a:rPr>
              <a:t>Heemechtsland</a:t>
            </a:r>
            <a:r>
              <a:rPr lang="fr-CH" sz="1400" i="1" dirty="0" smtClean="0">
                <a:cs typeface="Arial" charset="0"/>
              </a:rPr>
              <a:t>, </a:t>
            </a:r>
            <a:r>
              <a:rPr lang="fr-CH" sz="1400" i="1" dirty="0" err="1" smtClean="0">
                <a:cs typeface="Arial" charset="0"/>
              </a:rPr>
              <a:t>dat</a:t>
            </a:r>
            <a:r>
              <a:rPr lang="fr-CH" sz="1400" i="1" dirty="0" smtClean="0">
                <a:cs typeface="Arial" charset="0"/>
              </a:rPr>
              <a:t> mir sou </a:t>
            </a:r>
            <a:r>
              <a:rPr lang="fr-CH" sz="1400" i="1" dirty="0" err="1" smtClean="0">
                <a:cs typeface="Arial" charset="0"/>
              </a:rPr>
              <a:t>déif</a:t>
            </a:r>
            <a:r>
              <a:rPr lang="fr-CH" sz="1400" i="1" dirty="0" smtClean="0">
                <a:cs typeface="Arial" charset="0"/>
              </a:rPr>
              <a:t/>
            </a:r>
            <a:br>
              <a:rPr lang="fr-CH" sz="1400" i="1" dirty="0" smtClean="0">
                <a:cs typeface="Arial" charset="0"/>
              </a:rPr>
            </a:br>
            <a:r>
              <a:rPr lang="fr-CH" sz="1400" i="1" dirty="0" smtClean="0">
                <a:cs typeface="Arial" charset="0"/>
              </a:rPr>
              <a:t>An </a:t>
            </a:r>
            <a:r>
              <a:rPr lang="fr-CH" sz="1400" i="1" dirty="0" err="1" smtClean="0">
                <a:cs typeface="Arial" charset="0"/>
              </a:rPr>
              <a:t>onsen</a:t>
            </a:r>
            <a:r>
              <a:rPr lang="fr-CH" sz="1400" i="1" dirty="0" smtClean="0">
                <a:cs typeface="Arial" charset="0"/>
              </a:rPr>
              <a:t> </a:t>
            </a:r>
            <a:r>
              <a:rPr lang="fr-CH" sz="1400" i="1" dirty="0" err="1" smtClean="0">
                <a:cs typeface="Arial" charset="0"/>
              </a:rPr>
              <a:t>Hierzer</a:t>
            </a:r>
            <a:r>
              <a:rPr lang="fr-CH" sz="1400" i="1" dirty="0" smtClean="0">
                <a:cs typeface="Arial" charset="0"/>
              </a:rPr>
              <a:t> </a:t>
            </a:r>
            <a:r>
              <a:rPr lang="fr-CH" sz="1400" i="1" dirty="0" err="1" smtClean="0">
                <a:cs typeface="Arial" charset="0"/>
              </a:rPr>
              <a:t>dron</a:t>
            </a:r>
            <a:r>
              <a:rPr lang="fr-CH" sz="1400" i="1" dirty="0" smtClean="0">
                <a:cs typeface="Arial" charset="0"/>
              </a:rPr>
              <a:t>.</a:t>
            </a:r>
            <a:endParaRPr lang="fr-CH" sz="1400" dirty="0" smtClean="0">
              <a:cs typeface="Arial" charset="0"/>
            </a:endParaRPr>
          </a:p>
          <a:p>
            <a:pPr>
              <a:buNone/>
            </a:pPr>
            <a:r>
              <a:rPr lang="fr-CH" sz="1400" i="1" dirty="0" smtClean="0">
                <a:cs typeface="Arial" charset="0"/>
              </a:rPr>
              <a:t/>
            </a:r>
            <a:br>
              <a:rPr lang="fr-CH" sz="1400" i="1" dirty="0" smtClean="0">
                <a:cs typeface="Arial" charset="0"/>
              </a:rPr>
            </a:br>
            <a:r>
              <a:rPr lang="fr-CH" sz="1400" i="1" dirty="0" smtClean="0">
                <a:cs typeface="Arial" charset="0"/>
              </a:rPr>
              <a:t>O Du do </a:t>
            </a:r>
            <a:r>
              <a:rPr lang="fr-CH" sz="1400" i="1" dirty="0" err="1" smtClean="0">
                <a:cs typeface="Arial" charset="0"/>
              </a:rPr>
              <a:t>uewen</a:t>
            </a:r>
            <a:r>
              <a:rPr lang="fr-CH" sz="1400" i="1" dirty="0" smtClean="0">
                <a:cs typeface="Arial" charset="0"/>
              </a:rPr>
              <a:t>, </a:t>
            </a:r>
            <a:r>
              <a:rPr lang="fr-CH" sz="1400" i="1" dirty="0" err="1" smtClean="0">
                <a:cs typeface="Arial" charset="0"/>
              </a:rPr>
              <a:t>deem</a:t>
            </a:r>
            <a:r>
              <a:rPr lang="fr-CH" sz="1400" i="1" dirty="0" smtClean="0">
                <a:cs typeface="Arial" charset="0"/>
              </a:rPr>
              <a:t> </a:t>
            </a:r>
            <a:r>
              <a:rPr lang="fr-CH" sz="1400" i="1" dirty="0" err="1" smtClean="0">
                <a:cs typeface="Arial" charset="0"/>
              </a:rPr>
              <a:t>séng</a:t>
            </a:r>
            <a:r>
              <a:rPr lang="fr-CH" sz="1400" i="1" dirty="0" smtClean="0">
                <a:cs typeface="Arial" charset="0"/>
              </a:rPr>
              <a:t> Hand</a:t>
            </a:r>
            <a:br>
              <a:rPr lang="fr-CH" sz="1400" i="1" dirty="0" smtClean="0">
                <a:cs typeface="Arial" charset="0"/>
              </a:rPr>
            </a:br>
            <a:r>
              <a:rPr lang="fr-CH" sz="1400" i="1" dirty="0" err="1" smtClean="0">
                <a:cs typeface="Arial" charset="0"/>
              </a:rPr>
              <a:t>Duurch</a:t>
            </a:r>
            <a:r>
              <a:rPr lang="fr-CH" sz="1400" i="1" dirty="0" smtClean="0">
                <a:cs typeface="Arial" charset="0"/>
              </a:rPr>
              <a:t> d'</a:t>
            </a:r>
            <a:r>
              <a:rPr lang="fr-CH" sz="1400" i="1" dirty="0" err="1" smtClean="0">
                <a:cs typeface="Arial" charset="0"/>
              </a:rPr>
              <a:t>Welt</a:t>
            </a:r>
            <a:r>
              <a:rPr lang="fr-CH" sz="1400" i="1" dirty="0" smtClean="0">
                <a:cs typeface="Arial" charset="0"/>
              </a:rPr>
              <a:t> d'</a:t>
            </a:r>
            <a:r>
              <a:rPr lang="fr-CH" sz="1400" i="1" dirty="0" err="1" smtClean="0">
                <a:cs typeface="Arial" charset="0"/>
              </a:rPr>
              <a:t>Natioune</a:t>
            </a:r>
            <a:r>
              <a:rPr lang="fr-CH" sz="1400" i="1" dirty="0" smtClean="0">
                <a:cs typeface="Arial" charset="0"/>
              </a:rPr>
              <a:t> </a:t>
            </a:r>
            <a:r>
              <a:rPr lang="fr-CH" sz="1400" i="1" dirty="0" err="1" smtClean="0">
                <a:cs typeface="Arial" charset="0"/>
              </a:rPr>
              <a:t>leet</a:t>
            </a:r>
            <a:r>
              <a:rPr lang="fr-CH" sz="1400" i="1" dirty="0" smtClean="0">
                <a:cs typeface="Arial" charset="0"/>
              </a:rPr>
              <a:t>.</a:t>
            </a:r>
            <a:br>
              <a:rPr lang="fr-CH" sz="1400" i="1" dirty="0" smtClean="0">
                <a:cs typeface="Arial" charset="0"/>
              </a:rPr>
            </a:br>
            <a:r>
              <a:rPr lang="fr-CH" sz="1400" i="1" dirty="0" err="1" smtClean="0">
                <a:cs typeface="Arial" charset="0"/>
              </a:rPr>
              <a:t>Behitt</a:t>
            </a:r>
            <a:r>
              <a:rPr lang="fr-CH" sz="1400" i="1" dirty="0" smtClean="0">
                <a:cs typeface="Arial" charset="0"/>
              </a:rPr>
              <a:t> Du d'</a:t>
            </a:r>
            <a:r>
              <a:rPr lang="fr-CH" sz="1400" i="1" dirty="0" err="1" smtClean="0">
                <a:cs typeface="Arial" charset="0"/>
              </a:rPr>
              <a:t>Lëtzebuerger</a:t>
            </a:r>
            <a:r>
              <a:rPr lang="fr-CH" sz="1400" i="1" dirty="0" smtClean="0">
                <a:cs typeface="Arial" charset="0"/>
              </a:rPr>
              <a:t> Land</a:t>
            </a:r>
            <a:br>
              <a:rPr lang="fr-CH" sz="1400" i="1" dirty="0" smtClean="0">
                <a:cs typeface="Arial" charset="0"/>
              </a:rPr>
            </a:br>
            <a:r>
              <a:rPr lang="fr-CH" sz="1400" i="1" dirty="0" err="1" smtClean="0">
                <a:cs typeface="Arial" charset="0"/>
              </a:rPr>
              <a:t>Vru</a:t>
            </a:r>
            <a:r>
              <a:rPr lang="fr-CH" sz="1400" i="1" dirty="0" smtClean="0">
                <a:cs typeface="Arial" charset="0"/>
              </a:rPr>
              <a:t> </a:t>
            </a:r>
            <a:r>
              <a:rPr lang="fr-CH" sz="1400" i="1" dirty="0" err="1" smtClean="0">
                <a:cs typeface="Arial" charset="0"/>
              </a:rPr>
              <a:t>friemem</a:t>
            </a:r>
            <a:r>
              <a:rPr lang="fr-CH" sz="1400" i="1" dirty="0" smtClean="0">
                <a:cs typeface="Arial" charset="0"/>
              </a:rPr>
              <a:t> </a:t>
            </a:r>
            <a:r>
              <a:rPr lang="fr-CH" sz="1400" i="1" dirty="0" err="1" smtClean="0">
                <a:cs typeface="Arial" charset="0"/>
              </a:rPr>
              <a:t>Joch</a:t>
            </a:r>
            <a:r>
              <a:rPr lang="fr-CH" sz="1400" i="1" dirty="0" smtClean="0">
                <a:cs typeface="Arial" charset="0"/>
              </a:rPr>
              <a:t> a </a:t>
            </a:r>
            <a:r>
              <a:rPr lang="fr-CH" sz="1400" i="1" dirty="0" err="1" smtClean="0">
                <a:cs typeface="Arial" charset="0"/>
              </a:rPr>
              <a:t>Leed</a:t>
            </a:r>
            <a:r>
              <a:rPr lang="fr-CH" sz="1400" i="1" dirty="0" smtClean="0">
                <a:cs typeface="Arial" charset="0"/>
              </a:rPr>
              <a:t>!</a:t>
            </a:r>
            <a:br>
              <a:rPr lang="fr-CH" sz="1400" i="1" dirty="0" smtClean="0">
                <a:cs typeface="Arial" charset="0"/>
              </a:rPr>
            </a:br>
            <a:r>
              <a:rPr lang="fr-CH" sz="1400" i="1" dirty="0" smtClean="0">
                <a:cs typeface="Arial" charset="0"/>
              </a:rPr>
              <a:t>Du hues </a:t>
            </a:r>
            <a:r>
              <a:rPr lang="fr-CH" sz="1400" i="1" dirty="0" err="1" smtClean="0">
                <a:cs typeface="Arial" charset="0"/>
              </a:rPr>
              <a:t>ons</a:t>
            </a:r>
            <a:r>
              <a:rPr lang="fr-CH" sz="1400" i="1" dirty="0" smtClean="0">
                <a:cs typeface="Arial" charset="0"/>
              </a:rPr>
              <a:t> all </a:t>
            </a:r>
            <a:r>
              <a:rPr lang="fr-CH" sz="1400" i="1" dirty="0" err="1" smtClean="0">
                <a:cs typeface="Arial" charset="0"/>
              </a:rPr>
              <a:t>als</a:t>
            </a:r>
            <a:r>
              <a:rPr lang="fr-CH" sz="1400" i="1" dirty="0" smtClean="0">
                <a:cs typeface="Arial" charset="0"/>
              </a:rPr>
              <a:t> </a:t>
            </a:r>
            <a:r>
              <a:rPr lang="fr-CH" sz="1400" i="1" dirty="0" err="1" smtClean="0">
                <a:cs typeface="Arial" charset="0"/>
              </a:rPr>
              <a:t>Kanner</a:t>
            </a:r>
            <a:r>
              <a:rPr lang="fr-CH" sz="1400" i="1" dirty="0" smtClean="0">
                <a:cs typeface="Arial" charset="0"/>
              </a:rPr>
              <a:t> </a:t>
            </a:r>
            <a:r>
              <a:rPr lang="fr-CH" sz="1400" i="1" dirty="0" err="1" smtClean="0">
                <a:cs typeface="Arial" charset="0"/>
              </a:rPr>
              <a:t>schon</a:t>
            </a:r>
            <a:r>
              <a:rPr lang="fr-CH" sz="1400" i="1" dirty="0" smtClean="0">
                <a:cs typeface="Arial" charset="0"/>
              </a:rPr>
              <a:t/>
            </a:r>
            <a:br>
              <a:rPr lang="fr-CH" sz="1400" i="1" dirty="0" smtClean="0">
                <a:cs typeface="Arial" charset="0"/>
              </a:rPr>
            </a:br>
            <a:r>
              <a:rPr lang="fr-CH" sz="1400" i="1" dirty="0" smtClean="0">
                <a:cs typeface="Arial" charset="0"/>
              </a:rPr>
              <a:t>de </a:t>
            </a:r>
            <a:r>
              <a:rPr lang="fr-CH" sz="1400" i="1" dirty="0" err="1" smtClean="0">
                <a:cs typeface="Arial" charset="0"/>
              </a:rPr>
              <a:t>fräie</a:t>
            </a:r>
            <a:r>
              <a:rPr lang="fr-CH" sz="1400" i="1" dirty="0" smtClean="0">
                <a:cs typeface="Arial" charset="0"/>
              </a:rPr>
              <a:t> </a:t>
            </a:r>
            <a:r>
              <a:rPr lang="fr-CH" sz="1400" i="1" dirty="0" err="1" smtClean="0">
                <a:cs typeface="Arial" charset="0"/>
              </a:rPr>
              <a:t>Geescht</a:t>
            </a:r>
            <a:r>
              <a:rPr lang="fr-CH" sz="1400" i="1" dirty="0" smtClean="0">
                <a:cs typeface="Arial" charset="0"/>
              </a:rPr>
              <a:t> </a:t>
            </a:r>
            <a:r>
              <a:rPr lang="fr-CH" sz="1400" i="1" dirty="0" err="1" smtClean="0">
                <a:cs typeface="Arial" charset="0"/>
              </a:rPr>
              <a:t>jo</a:t>
            </a:r>
            <a:r>
              <a:rPr lang="fr-CH" sz="1400" i="1" dirty="0" smtClean="0">
                <a:cs typeface="Arial" charset="0"/>
              </a:rPr>
              <a:t> gin.</a:t>
            </a:r>
            <a:br>
              <a:rPr lang="fr-CH" sz="1400" i="1" dirty="0" smtClean="0">
                <a:cs typeface="Arial" charset="0"/>
              </a:rPr>
            </a:br>
            <a:r>
              <a:rPr lang="fr-CH" sz="1400" i="1" dirty="0" err="1" smtClean="0">
                <a:cs typeface="Arial" charset="0"/>
              </a:rPr>
              <a:t>Looss</a:t>
            </a:r>
            <a:r>
              <a:rPr lang="fr-CH" sz="1400" i="1" dirty="0" smtClean="0">
                <a:cs typeface="Arial" charset="0"/>
              </a:rPr>
              <a:t> </a:t>
            </a:r>
            <a:r>
              <a:rPr lang="fr-CH" sz="1400" i="1" dirty="0" err="1" smtClean="0">
                <a:cs typeface="Arial" charset="0"/>
              </a:rPr>
              <a:t>viru</a:t>
            </a:r>
            <a:r>
              <a:rPr lang="fr-CH" sz="1400" i="1" dirty="0" smtClean="0">
                <a:cs typeface="Arial" charset="0"/>
              </a:rPr>
              <a:t> </a:t>
            </a:r>
            <a:r>
              <a:rPr lang="fr-CH" sz="1400" i="1" dirty="0" err="1" smtClean="0">
                <a:cs typeface="Arial" charset="0"/>
              </a:rPr>
              <a:t>blénken</a:t>
            </a:r>
            <a:r>
              <a:rPr lang="fr-CH" sz="1400" i="1" dirty="0" smtClean="0">
                <a:cs typeface="Arial" charset="0"/>
              </a:rPr>
              <a:t> d'</a:t>
            </a:r>
            <a:r>
              <a:rPr lang="fr-CH" sz="1400" i="1" dirty="0" err="1" smtClean="0">
                <a:cs typeface="Arial" charset="0"/>
              </a:rPr>
              <a:t>Fräiheetssonn</a:t>
            </a:r>
            <a:r>
              <a:rPr lang="fr-CH" sz="1400" i="1" dirty="0" smtClean="0">
                <a:cs typeface="Arial" charset="0"/>
              </a:rPr>
              <a:t/>
            </a:r>
            <a:br>
              <a:rPr lang="fr-CH" sz="1400" i="1" dirty="0" smtClean="0">
                <a:cs typeface="Arial" charset="0"/>
              </a:rPr>
            </a:br>
            <a:r>
              <a:rPr lang="fr-CH" sz="1400" i="1" dirty="0" err="1" smtClean="0">
                <a:cs typeface="Arial" charset="0"/>
              </a:rPr>
              <a:t>déi</a:t>
            </a:r>
            <a:r>
              <a:rPr lang="fr-CH" sz="1400" i="1" dirty="0" smtClean="0">
                <a:cs typeface="Arial" charset="0"/>
              </a:rPr>
              <a:t> mir sou </a:t>
            </a:r>
            <a:r>
              <a:rPr lang="fr-CH" sz="1400" i="1" dirty="0" err="1" smtClean="0">
                <a:cs typeface="Arial" charset="0"/>
              </a:rPr>
              <a:t>laang</a:t>
            </a:r>
            <a:r>
              <a:rPr lang="fr-CH" sz="1400" i="1" dirty="0" smtClean="0">
                <a:cs typeface="Arial" charset="0"/>
              </a:rPr>
              <a:t> </a:t>
            </a:r>
            <a:r>
              <a:rPr lang="fr-CH" sz="1400" i="1" dirty="0" err="1" smtClean="0">
                <a:cs typeface="Arial" charset="0"/>
              </a:rPr>
              <a:t>gesin</a:t>
            </a:r>
            <a:r>
              <a:rPr lang="fr-CH" sz="1400" i="1" dirty="0" smtClean="0">
                <a:cs typeface="Arial" charset="0"/>
              </a:rPr>
              <a:t>.</a:t>
            </a:r>
            <a:endParaRPr lang="fr-CH" sz="1400" dirty="0" smtClean="0">
              <a:cs typeface="Arial" charset="0"/>
            </a:endParaRPr>
          </a:p>
          <a:p>
            <a:endParaRPr lang="fr-CH" sz="1400" dirty="0" smtClean="0">
              <a:cs typeface="Arial" charset="0"/>
            </a:endParaRPr>
          </a:p>
          <a:p>
            <a:endParaRPr lang="fr-CH" sz="1400" dirty="0"/>
          </a:p>
        </p:txBody>
      </p:sp>
      <p:sp>
        <p:nvSpPr>
          <p:cNvPr id="9" name="Rectangle 8"/>
          <p:cNvSpPr/>
          <p:nvPr/>
        </p:nvSpPr>
        <p:spPr>
          <a:xfrm>
            <a:off x="323528" y="940619"/>
            <a:ext cx="2313518" cy="707886"/>
          </a:xfrm>
          <a:prstGeom prst="rect">
            <a:avLst/>
          </a:prstGeom>
        </p:spPr>
        <p:txBody>
          <a:bodyPr wrap="none">
            <a:spAutoFit/>
          </a:bodyPr>
          <a:lstStyle/>
          <a:p>
            <a:r>
              <a:rPr lang="lb-LU" sz="2000" b="1" i="1" dirty="0" smtClean="0">
                <a:latin typeface="+mj-lt"/>
              </a:rPr>
              <a:t>Ons Heemecht,</a:t>
            </a:r>
            <a:r>
              <a:rPr lang="lb-LU" sz="2000" b="1" dirty="0" smtClean="0">
                <a:latin typeface="+mj-lt"/>
              </a:rPr>
              <a:t/>
            </a:r>
            <a:br>
              <a:rPr lang="lb-LU" sz="2000" b="1" dirty="0" smtClean="0">
                <a:latin typeface="+mj-lt"/>
              </a:rPr>
            </a:br>
            <a:r>
              <a:rPr lang="lb-LU" sz="2000" dirty="0" smtClean="0">
                <a:latin typeface="+mj-lt"/>
              </a:rPr>
              <a:t>the national anthem</a:t>
            </a:r>
            <a:endParaRPr lang="fr-CH" sz="2000" dirty="0">
              <a:latin typeface="+mj-lt"/>
            </a:endParaRPr>
          </a:p>
        </p:txBody>
      </p:sp>
      <p:pic>
        <p:nvPicPr>
          <p:cNvPr id="10" name="Picture 8"/>
          <p:cNvPicPr>
            <a:picLocks noChangeAspect="1" noChangeArrowheads="1"/>
          </p:cNvPicPr>
          <p:nvPr/>
        </p:nvPicPr>
        <p:blipFill>
          <a:blip r:embed="rId4" cstate="print"/>
          <a:srcRect/>
          <a:stretch>
            <a:fillRect/>
          </a:stretch>
        </p:blipFill>
        <p:spPr bwMode="auto">
          <a:xfrm>
            <a:off x="5004048" y="1069156"/>
            <a:ext cx="3320935" cy="4667596"/>
          </a:xfrm>
          <a:prstGeom prst="rect">
            <a:avLst/>
          </a:prstGeom>
          <a:noFill/>
          <a:ln w="9525">
            <a:noFill/>
            <a:miter lim="800000"/>
            <a:headEnd/>
            <a:tailEnd/>
          </a:ln>
        </p:spPr>
      </p:pic>
      <p:pic>
        <p:nvPicPr>
          <p:cNvPr id="12" name="Hymn_Voc.mp3">
            <a:hlinkClick r:id="" action="ppaction://media"/>
          </p:cNvPr>
          <p:cNvPicPr>
            <a:picLocks noRot="1" noChangeAspect="1"/>
          </p:cNvPicPr>
          <p:nvPr>
            <a:audioFile r:link="rId1"/>
          </p:nvPr>
        </p:nvPicPr>
        <p:blipFill>
          <a:blip r:embed="rId5" cstate="print"/>
          <a:stretch>
            <a:fillRect/>
          </a:stretch>
        </p:blipFill>
        <p:spPr>
          <a:xfrm>
            <a:off x="7956376" y="587727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50"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National symbols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25</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8" name="Rectangle 7"/>
          <p:cNvSpPr/>
          <p:nvPr/>
        </p:nvSpPr>
        <p:spPr>
          <a:xfrm>
            <a:off x="323528" y="940619"/>
            <a:ext cx="4464496" cy="707886"/>
          </a:xfrm>
          <a:prstGeom prst="rect">
            <a:avLst/>
          </a:prstGeom>
        </p:spPr>
        <p:txBody>
          <a:bodyPr wrap="square">
            <a:spAutoFit/>
          </a:bodyPr>
          <a:lstStyle/>
          <a:p>
            <a:r>
              <a:rPr lang="en-GB" sz="2000" b="1" i="1" dirty="0" smtClean="0">
                <a:latin typeface="+mj-lt"/>
              </a:rPr>
              <a:t>De Wilhelmus,</a:t>
            </a:r>
            <a:r>
              <a:rPr lang="en-GB" sz="2000" i="1" dirty="0" smtClean="0">
                <a:latin typeface="+mj-lt"/>
              </a:rPr>
              <a:t> </a:t>
            </a:r>
          </a:p>
          <a:p>
            <a:r>
              <a:rPr lang="en-GB" sz="2000" dirty="0" smtClean="0">
                <a:latin typeface="+mj-lt"/>
              </a:rPr>
              <a:t>anthem of the grand-ducal house</a:t>
            </a:r>
            <a:endParaRPr lang="en-GB" sz="2000" dirty="0">
              <a:latin typeface="+mj-lt"/>
            </a:endParaRPr>
          </a:p>
        </p:txBody>
      </p:sp>
      <p:pic>
        <p:nvPicPr>
          <p:cNvPr id="13" name="Picture 2"/>
          <p:cNvPicPr>
            <a:picLocks noGrp="1" noChangeAspect="1" noChangeArrowheads="1"/>
          </p:cNvPicPr>
          <p:nvPr>
            <p:ph idx="1"/>
          </p:nvPr>
        </p:nvPicPr>
        <p:blipFill>
          <a:blip r:embed="rId4" cstate="print"/>
          <a:srcRect/>
          <a:stretch>
            <a:fillRect/>
          </a:stretch>
        </p:blipFill>
        <p:spPr bwMode="auto">
          <a:xfrm>
            <a:off x="2113095" y="1988840"/>
            <a:ext cx="4177145" cy="3711633"/>
          </a:xfrm>
          <a:prstGeom prst="rect">
            <a:avLst/>
          </a:prstGeom>
          <a:noFill/>
          <a:ln w="9525">
            <a:noFill/>
            <a:miter lim="800000"/>
            <a:headEnd/>
            <a:tailEnd/>
          </a:ln>
        </p:spPr>
      </p:pic>
      <p:pic>
        <p:nvPicPr>
          <p:cNvPr id="11" name="Wilhelmus.mp3">
            <a:hlinkClick r:id="" action="ppaction://media"/>
          </p:cNvPr>
          <p:cNvPicPr>
            <a:picLocks noRot="1" noChangeAspect="1"/>
          </p:cNvPicPr>
          <p:nvPr>
            <a:audioFile r:link="rId1"/>
          </p:nvPr>
        </p:nvPicPr>
        <p:blipFill>
          <a:blip r:embed="rId5" cstate="print"/>
          <a:stretch>
            <a:fillRect/>
          </a:stretch>
        </p:blipFill>
        <p:spPr>
          <a:xfrm>
            <a:off x="5889352" y="576373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21"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National symbols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26</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Rectangle 6"/>
          <p:cNvSpPr/>
          <p:nvPr/>
        </p:nvSpPr>
        <p:spPr>
          <a:xfrm>
            <a:off x="323528" y="940619"/>
            <a:ext cx="2457148" cy="400110"/>
          </a:xfrm>
          <a:prstGeom prst="rect">
            <a:avLst/>
          </a:prstGeom>
        </p:spPr>
        <p:txBody>
          <a:bodyPr wrap="none">
            <a:spAutoFit/>
          </a:bodyPr>
          <a:lstStyle/>
          <a:p>
            <a:r>
              <a:rPr lang="lb-LU" sz="2000" b="1" dirty="0" smtClean="0">
                <a:latin typeface="+mj-lt"/>
              </a:rPr>
              <a:t>National day: </a:t>
            </a:r>
            <a:r>
              <a:rPr lang="lb-LU" sz="2000" dirty="0" smtClean="0">
                <a:latin typeface="+mj-lt"/>
              </a:rPr>
              <a:t>23 June</a:t>
            </a:r>
            <a:endParaRPr lang="fr-CH" sz="2000" dirty="0">
              <a:latin typeface="+mj-lt"/>
            </a:endParaRPr>
          </a:p>
        </p:txBody>
      </p:sp>
      <p:pic>
        <p:nvPicPr>
          <p:cNvPr id="14" name="Picture 9"/>
          <p:cNvPicPr>
            <a:picLocks noChangeAspect="1" noChangeArrowheads="1"/>
          </p:cNvPicPr>
          <p:nvPr/>
        </p:nvPicPr>
        <p:blipFill>
          <a:blip r:embed="rId3" cstate="print"/>
          <a:stretch>
            <a:fillRect/>
          </a:stretch>
        </p:blipFill>
        <p:spPr bwMode="auto">
          <a:xfrm>
            <a:off x="2853888" y="3939784"/>
            <a:ext cx="3013983" cy="20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6"/>
          <p:cNvPicPr>
            <a:picLocks noChangeAspect="1" noChangeArrowheads="1"/>
          </p:cNvPicPr>
          <p:nvPr/>
        </p:nvPicPr>
        <p:blipFill>
          <a:blip r:embed="rId4" cstate="print"/>
          <a:stretch>
            <a:fillRect/>
          </a:stretch>
        </p:blipFill>
        <p:spPr bwMode="auto">
          <a:xfrm>
            <a:off x="4932040" y="1476574"/>
            <a:ext cx="3111446" cy="2070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 descr="X:\Powerpoint Luxembourg\PHOTOS\Connaitre\slide 26-188320.jpg"/>
          <p:cNvPicPr>
            <a:picLocks noChangeAspect="1" noChangeArrowheads="1"/>
          </p:cNvPicPr>
          <p:nvPr/>
        </p:nvPicPr>
        <p:blipFill>
          <a:blip r:embed="rId5" cstate="print"/>
          <a:srcRect/>
          <a:stretch>
            <a:fillRect/>
          </a:stretch>
        </p:blipFill>
        <p:spPr bwMode="auto">
          <a:xfrm>
            <a:off x="467544" y="1700808"/>
            <a:ext cx="3138686"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National symbols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27</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10" name="ZoneTexte 9"/>
          <p:cNvSpPr txBox="1"/>
          <p:nvPr/>
        </p:nvSpPr>
        <p:spPr>
          <a:xfrm>
            <a:off x="656515" y="4733925"/>
            <a:ext cx="2044700" cy="368300"/>
          </a:xfrm>
          <a:prstGeom prst="rect">
            <a:avLst/>
          </a:prstGeom>
          <a:noFill/>
        </p:spPr>
        <p:txBody>
          <a:bodyPr>
            <a:spAutoFit/>
          </a:bodyPr>
          <a:lstStyle/>
          <a:p>
            <a:pPr>
              <a:defRPr/>
            </a:pPr>
            <a:r>
              <a:rPr lang="en-GB" dirty="0" smtClean="0">
                <a:solidFill>
                  <a:schemeClr val="bg2"/>
                </a:solidFill>
                <a:latin typeface="+mn-lt"/>
                <a:cs typeface="Arial" pitchFamily="34" charset="0"/>
              </a:rPr>
              <a:t>Lesser coat of arms</a:t>
            </a:r>
            <a:endParaRPr lang="en-GB" sz="1800" dirty="0">
              <a:solidFill>
                <a:schemeClr val="bg2"/>
              </a:solidFill>
              <a:latin typeface="+mn-lt"/>
              <a:cs typeface="Arial" pitchFamily="34" charset="0"/>
            </a:endParaRPr>
          </a:p>
        </p:txBody>
      </p:sp>
      <p:sp>
        <p:nvSpPr>
          <p:cNvPr id="11" name="ZoneTexte 10"/>
          <p:cNvSpPr txBox="1"/>
          <p:nvPr/>
        </p:nvSpPr>
        <p:spPr>
          <a:xfrm>
            <a:off x="3166163" y="4755191"/>
            <a:ext cx="2160240" cy="369332"/>
          </a:xfrm>
          <a:prstGeom prst="rect">
            <a:avLst/>
          </a:prstGeom>
          <a:noFill/>
        </p:spPr>
        <p:txBody>
          <a:bodyPr wrap="square">
            <a:spAutoFit/>
          </a:bodyPr>
          <a:lstStyle/>
          <a:p>
            <a:pPr>
              <a:defRPr/>
            </a:pPr>
            <a:r>
              <a:rPr lang="en-GB" dirty="0" smtClean="0">
                <a:solidFill>
                  <a:schemeClr val="bg2"/>
                </a:solidFill>
                <a:latin typeface="+mn-lt"/>
                <a:cs typeface="Arial" pitchFamily="34" charset="0"/>
              </a:rPr>
              <a:t>Middle coat of arms</a:t>
            </a:r>
            <a:endParaRPr lang="en-GB" sz="1800" dirty="0"/>
          </a:p>
        </p:txBody>
      </p:sp>
      <p:sp>
        <p:nvSpPr>
          <p:cNvPr id="12" name="ZoneTexte 11"/>
          <p:cNvSpPr txBox="1"/>
          <p:nvPr/>
        </p:nvSpPr>
        <p:spPr>
          <a:xfrm>
            <a:off x="6020321" y="4744558"/>
            <a:ext cx="2224087" cy="369332"/>
          </a:xfrm>
          <a:prstGeom prst="rect">
            <a:avLst/>
          </a:prstGeom>
          <a:noFill/>
        </p:spPr>
        <p:txBody>
          <a:bodyPr>
            <a:spAutoFit/>
          </a:bodyPr>
          <a:lstStyle/>
          <a:p>
            <a:pPr>
              <a:defRPr/>
            </a:pPr>
            <a:r>
              <a:rPr lang="en-GB" dirty="0" smtClean="0">
                <a:solidFill>
                  <a:schemeClr val="bg2"/>
                </a:solidFill>
                <a:latin typeface="+mn-lt"/>
                <a:cs typeface="Arial" pitchFamily="34" charset="0"/>
              </a:rPr>
              <a:t>Greater coat of arms</a:t>
            </a:r>
            <a:endParaRPr lang="en-GB" dirty="0"/>
          </a:p>
        </p:txBody>
      </p:sp>
      <p:sp>
        <p:nvSpPr>
          <p:cNvPr id="13" name="Rectangle 12"/>
          <p:cNvSpPr/>
          <p:nvPr/>
        </p:nvSpPr>
        <p:spPr>
          <a:xfrm>
            <a:off x="323528" y="929986"/>
            <a:ext cx="1656184" cy="400110"/>
          </a:xfrm>
          <a:prstGeom prst="rect">
            <a:avLst/>
          </a:prstGeom>
        </p:spPr>
        <p:txBody>
          <a:bodyPr wrap="square">
            <a:spAutoFit/>
          </a:bodyPr>
          <a:lstStyle/>
          <a:p>
            <a:r>
              <a:rPr lang="en-GB" sz="2000" b="1" dirty="0" smtClean="0">
                <a:latin typeface="+mn-lt"/>
              </a:rPr>
              <a:t>Coat of arms</a:t>
            </a:r>
            <a:endParaRPr lang="en-GB" sz="2000" b="1" dirty="0">
              <a:latin typeface="+mn-lt"/>
            </a:endParaRPr>
          </a:p>
        </p:txBody>
      </p:sp>
      <p:pic>
        <p:nvPicPr>
          <p:cNvPr id="14" name="Picture 4"/>
          <p:cNvPicPr>
            <a:picLocks noChangeAspect="1" noChangeArrowheads="1"/>
          </p:cNvPicPr>
          <p:nvPr/>
        </p:nvPicPr>
        <p:blipFill>
          <a:blip r:embed="rId3" cstate="print"/>
          <a:srcRect/>
          <a:stretch>
            <a:fillRect/>
          </a:stretch>
        </p:blipFill>
        <p:spPr bwMode="auto">
          <a:xfrm>
            <a:off x="956709" y="1988840"/>
            <a:ext cx="1425575" cy="2482850"/>
          </a:xfrm>
          <a:prstGeom prst="rect">
            <a:avLst/>
          </a:prstGeom>
          <a:noFill/>
          <a:ln w="9525">
            <a:noFill/>
            <a:miter lim="800000"/>
            <a:headEnd/>
            <a:tailEnd/>
          </a:ln>
        </p:spPr>
      </p:pic>
      <p:pic>
        <p:nvPicPr>
          <p:cNvPr id="15" name="Picture 5"/>
          <p:cNvPicPr>
            <a:picLocks noChangeAspect="1" noChangeArrowheads="1"/>
          </p:cNvPicPr>
          <p:nvPr/>
        </p:nvPicPr>
        <p:blipFill>
          <a:blip r:embed="rId4" cstate="print"/>
          <a:srcRect/>
          <a:stretch>
            <a:fillRect/>
          </a:stretch>
        </p:blipFill>
        <p:spPr bwMode="auto">
          <a:xfrm>
            <a:off x="3016581" y="2437292"/>
            <a:ext cx="2398712" cy="2039938"/>
          </a:xfrm>
          <a:prstGeom prst="rect">
            <a:avLst/>
          </a:prstGeom>
          <a:noFill/>
          <a:ln w="9525">
            <a:noFill/>
            <a:miter lim="800000"/>
            <a:headEnd/>
            <a:tailEnd/>
          </a:ln>
        </p:spPr>
      </p:pic>
      <p:pic>
        <p:nvPicPr>
          <p:cNvPr id="16" name="Picture 6"/>
          <p:cNvPicPr>
            <a:picLocks noChangeAspect="1" noChangeArrowheads="1"/>
          </p:cNvPicPr>
          <p:nvPr/>
        </p:nvPicPr>
        <p:blipFill>
          <a:blip r:embed="rId5" cstate="print"/>
          <a:srcRect/>
          <a:stretch>
            <a:fillRect/>
          </a:stretch>
        </p:blipFill>
        <p:spPr bwMode="auto">
          <a:xfrm>
            <a:off x="5795963" y="1927465"/>
            <a:ext cx="2592387" cy="2566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Festivals and traditions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28</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idx="1"/>
          </p:nvPr>
        </p:nvSpPr>
        <p:spPr>
          <a:xfrm>
            <a:off x="478466" y="1143037"/>
            <a:ext cx="8229600" cy="4929411"/>
          </a:xfrm>
        </p:spPr>
        <p:txBody>
          <a:bodyPr/>
          <a:lstStyle/>
          <a:p>
            <a:pPr marL="361950" indent="-361950" eaLnBrk="1" hangingPunct="1">
              <a:spcBef>
                <a:spcPts val="0"/>
              </a:spcBef>
              <a:spcAft>
                <a:spcPts val="0"/>
              </a:spcAft>
            </a:pPr>
            <a:r>
              <a:rPr lang="en-GB" sz="1800" b="1" dirty="0" smtClean="0">
                <a:cs typeface="Arial" charset="0"/>
              </a:rPr>
              <a:t>Echternach hopping procession </a:t>
            </a:r>
            <a:r>
              <a:rPr lang="en-GB" sz="1800" dirty="0" smtClean="0">
                <a:cs typeface="Arial" charset="0"/>
              </a:rPr>
              <a:t>(UNESCO Representative List </a:t>
            </a:r>
            <a:br>
              <a:rPr lang="en-GB" sz="1800" dirty="0" smtClean="0">
                <a:cs typeface="Arial" charset="0"/>
              </a:rPr>
            </a:br>
            <a:r>
              <a:rPr lang="en-GB" sz="1800" dirty="0" smtClean="0">
                <a:cs typeface="Arial" charset="0"/>
              </a:rPr>
              <a:t>of the Intangible Cultural Heritage of Humanity, Whit Tuesday)</a:t>
            </a:r>
            <a:br>
              <a:rPr lang="en-GB" sz="1800" dirty="0" smtClean="0">
                <a:cs typeface="Arial" charset="0"/>
              </a:rPr>
            </a:br>
            <a:endParaRPr lang="en-GB" sz="1400" dirty="0" smtClean="0">
              <a:cs typeface="Arial" charset="0"/>
            </a:endParaRPr>
          </a:p>
          <a:p>
            <a:pPr marL="361950" indent="-361950" eaLnBrk="1" hangingPunct="1">
              <a:spcBef>
                <a:spcPts val="0"/>
              </a:spcBef>
              <a:spcAft>
                <a:spcPts val="0"/>
              </a:spcAft>
            </a:pPr>
            <a:r>
              <a:rPr lang="en-GB" sz="1800" b="1" dirty="0" smtClean="0">
                <a:cs typeface="Arial" charset="0"/>
              </a:rPr>
              <a:t>National day </a:t>
            </a:r>
            <a:r>
              <a:rPr lang="en-GB" sz="1800" dirty="0" smtClean="0">
                <a:cs typeface="Arial" charset="0"/>
              </a:rPr>
              <a:t>(23 June)</a:t>
            </a:r>
          </a:p>
          <a:p>
            <a:pPr marL="361950" indent="-361950" eaLnBrk="1" hangingPunct="1">
              <a:spcBef>
                <a:spcPts val="0"/>
              </a:spcBef>
              <a:spcAft>
                <a:spcPts val="0"/>
              </a:spcAft>
              <a:buNone/>
            </a:pPr>
            <a:endParaRPr lang="en-GB" sz="1400" b="1" i="1" dirty="0" smtClean="0">
              <a:cs typeface="Arial" charset="0"/>
            </a:endParaRPr>
          </a:p>
          <a:p>
            <a:pPr marL="361950" indent="-361950" eaLnBrk="1" hangingPunct="1">
              <a:spcBef>
                <a:spcPts val="0"/>
              </a:spcBef>
              <a:spcAft>
                <a:spcPts val="0"/>
              </a:spcAft>
            </a:pPr>
            <a:r>
              <a:rPr lang="en-GB" sz="1800" b="1" i="1" dirty="0" smtClean="0">
                <a:cs typeface="Arial" charset="0"/>
              </a:rPr>
              <a:t>Schueberfouer</a:t>
            </a:r>
            <a:r>
              <a:rPr lang="en-GB" sz="1800" dirty="0" smtClean="0">
                <a:cs typeface="Arial" charset="0"/>
              </a:rPr>
              <a:t> (funfair in Luxembourg City, August-September)</a:t>
            </a:r>
          </a:p>
          <a:p>
            <a:pPr marL="361950" indent="-361950" eaLnBrk="1" hangingPunct="1">
              <a:spcBef>
                <a:spcPts val="0"/>
              </a:spcBef>
              <a:spcAft>
                <a:spcPts val="0"/>
              </a:spcAft>
              <a:buNone/>
            </a:pPr>
            <a:endParaRPr lang="en-GB" sz="1400" b="1" i="1" dirty="0" smtClean="0">
              <a:cs typeface="Arial" charset="0"/>
            </a:endParaRPr>
          </a:p>
          <a:p>
            <a:pPr marL="361950" indent="-361950" eaLnBrk="1" hangingPunct="1">
              <a:spcBef>
                <a:spcPts val="0"/>
              </a:spcBef>
              <a:spcAft>
                <a:spcPts val="0"/>
              </a:spcAft>
            </a:pPr>
            <a:r>
              <a:rPr lang="en-GB" sz="1800" b="1" i="1" dirty="0" err="1" smtClean="0">
                <a:cs typeface="Arial" charset="0"/>
              </a:rPr>
              <a:t>Buergbrennen</a:t>
            </a:r>
            <a:r>
              <a:rPr lang="en-GB" sz="1800" dirty="0" smtClean="0">
                <a:cs typeface="Arial" charset="0"/>
              </a:rPr>
              <a:t> (burning of the cross, first Sunday of Lent)</a:t>
            </a:r>
          </a:p>
          <a:p>
            <a:pPr marL="361950" indent="-361950" eaLnBrk="1" hangingPunct="1">
              <a:spcBef>
                <a:spcPts val="0"/>
              </a:spcBef>
              <a:spcAft>
                <a:spcPts val="0"/>
              </a:spcAft>
              <a:buNone/>
            </a:pPr>
            <a:endParaRPr lang="en-GB" sz="1400" b="1" i="1" dirty="0" smtClean="0">
              <a:cs typeface="Arial" charset="0"/>
            </a:endParaRPr>
          </a:p>
          <a:p>
            <a:pPr marL="361950" indent="-361950" eaLnBrk="1" hangingPunct="1">
              <a:spcBef>
                <a:spcPts val="0"/>
              </a:spcBef>
              <a:spcAft>
                <a:spcPts val="0"/>
              </a:spcAft>
            </a:pPr>
            <a:r>
              <a:rPr lang="en-GB" sz="1800" b="1" i="1" dirty="0" smtClean="0">
                <a:cs typeface="Arial" charset="0"/>
              </a:rPr>
              <a:t>Liichtmëssdag</a:t>
            </a:r>
            <a:r>
              <a:rPr lang="en-GB" sz="1800" b="1" dirty="0" smtClean="0">
                <a:cs typeface="Arial" charset="0"/>
              </a:rPr>
              <a:t> </a:t>
            </a:r>
            <a:r>
              <a:rPr lang="en-GB" sz="1800" dirty="0" smtClean="0">
                <a:cs typeface="Arial" charset="0"/>
              </a:rPr>
              <a:t>(Candlemas, 2 February)</a:t>
            </a:r>
          </a:p>
          <a:p>
            <a:pPr marL="361950" indent="-361950" eaLnBrk="1" hangingPunct="1">
              <a:spcBef>
                <a:spcPts val="0"/>
              </a:spcBef>
              <a:spcAft>
                <a:spcPts val="0"/>
              </a:spcAft>
              <a:buNone/>
            </a:pPr>
            <a:endParaRPr lang="en-GB" sz="1400" b="1" i="1" dirty="0" smtClean="0">
              <a:cs typeface="Arial" charset="0"/>
            </a:endParaRPr>
          </a:p>
          <a:p>
            <a:pPr marL="361950" indent="-361950" eaLnBrk="1" hangingPunct="1">
              <a:spcBef>
                <a:spcPts val="0"/>
              </a:spcBef>
              <a:spcAft>
                <a:spcPts val="0"/>
              </a:spcAft>
            </a:pPr>
            <a:r>
              <a:rPr lang="en-GB" sz="1800" b="1" i="1" dirty="0" smtClean="0">
                <a:cs typeface="Arial" charset="0"/>
              </a:rPr>
              <a:t>Fuesend</a:t>
            </a:r>
            <a:r>
              <a:rPr lang="en-GB" sz="1800" dirty="0" smtClean="0">
                <a:cs typeface="Arial" charset="0"/>
              </a:rPr>
              <a:t> (Carnival, from 2 February to Ash Wednesday)</a:t>
            </a:r>
          </a:p>
          <a:p>
            <a:pPr marL="361950" indent="-361950" eaLnBrk="1" hangingPunct="1">
              <a:spcBef>
                <a:spcPts val="0"/>
              </a:spcBef>
              <a:spcAft>
                <a:spcPts val="0"/>
              </a:spcAft>
              <a:buNone/>
            </a:pPr>
            <a:endParaRPr lang="en-GB" sz="1400" b="1" i="1" dirty="0" smtClean="0">
              <a:cs typeface="Arial" charset="0"/>
            </a:endParaRPr>
          </a:p>
          <a:p>
            <a:pPr marL="361950" indent="-361950" eaLnBrk="1" hangingPunct="1">
              <a:spcBef>
                <a:spcPts val="0"/>
              </a:spcBef>
              <a:spcAft>
                <a:spcPts val="0"/>
              </a:spcAft>
            </a:pPr>
            <a:r>
              <a:rPr lang="en-GB" sz="1800" b="1" i="1" dirty="0" smtClean="0">
                <a:cs typeface="Arial" charset="0"/>
              </a:rPr>
              <a:t>Bretzelsonndeg</a:t>
            </a:r>
            <a:r>
              <a:rPr lang="en-GB" sz="1800" b="1" dirty="0" smtClean="0">
                <a:cs typeface="Arial" charset="0"/>
              </a:rPr>
              <a:t> </a:t>
            </a:r>
            <a:r>
              <a:rPr lang="en-GB" sz="1800" dirty="0" smtClean="0">
                <a:cs typeface="Arial" charset="0"/>
              </a:rPr>
              <a:t>(Pretzel Sunday, fourth Sunday of Lent)</a:t>
            </a:r>
          </a:p>
          <a:p>
            <a:pPr marL="361950" indent="-361950" eaLnBrk="1" hangingPunct="1">
              <a:spcBef>
                <a:spcPts val="0"/>
              </a:spcBef>
              <a:spcAft>
                <a:spcPts val="0"/>
              </a:spcAft>
              <a:buNone/>
            </a:pPr>
            <a:endParaRPr lang="en-GB" sz="1400" b="1" i="1" dirty="0" smtClean="0">
              <a:cs typeface="Arial" charset="0"/>
            </a:endParaRPr>
          </a:p>
          <a:p>
            <a:pPr marL="361950" indent="-361950" eaLnBrk="1" hangingPunct="1">
              <a:spcBef>
                <a:spcPts val="0"/>
              </a:spcBef>
              <a:spcAft>
                <a:spcPts val="0"/>
              </a:spcAft>
            </a:pPr>
            <a:r>
              <a:rPr lang="en-GB" sz="1800" b="1" i="1" dirty="0" smtClean="0">
                <a:cs typeface="Arial" charset="0"/>
              </a:rPr>
              <a:t>Oktav</a:t>
            </a:r>
            <a:r>
              <a:rPr lang="en-GB" sz="1800" b="1" dirty="0" smtClean="0">
                <a:cs typeface="Arial" charset="0"/>
              </a:rPr>
              <a:t> and </a:t>
            </a:r>
            <a:r>
              <a:rPr lang="en-GB" sz="1800" b="1" i="1" dirty="0" smtClean="0">
                <a:cs typeface="Arial" charset="0"/>
              </a:rPr>
              <a:t>Mäertchen</a:t>
            </a:r>
            <a:r>
              <a:rPr lang="en-GB" sz="1800" b="1" dirty="0" smtClean="0">
                <a:cs typeface="Arial" charset="0"/>
              </a:rPr>
              <a:t> </a:t>
            </a:r>
            <a:r>
              <a:rPr lang="en-GB" sz="1800" dirty="0" smtClean="0">
                <a:cs typeface="Arial" charset="0"/>
              </a:rPr>
              <a:t>(</a:t>
            </a:r>
            <a:r>
              <a:rPr lang="en-GB" sz="1800" i="1" dirty="0" smtClean="0">
                <a:cs typeface="Arial" charset="0"/>
              </a:rPr>
              <a:t>Oktav</a:t>
            </a:r>
            <a:r>
              <a:rPr lang="en-GB" sz="1800" dirty="0" smtClean="0">
                <a:cs typeface="Arial" charset="0"/>
              </a:rPr>
              <a:t> pilgrimage, third Sunday after Easter)</a:t>
            </a:r>
          </a:p>
          <a:p>
            <a:pPr marL="361950" indent="-361950" eaLnBrk="1" hangingPunct="1">
              <a:spcBef>
                <a:spcPts val="0"/>
              </a:spcBef>
              <a:spcAft>
                <a:spcPts val="0"/>
              </a:spcAft>
              <a:buNone/>
            </a:pPr>
            <a:endParaRPr lang="en-GB" sz="1400" b="1" i="1" dirty="0" smtClean="0">
              <a:cs typeface="Arial" charset="0"/>
            </a:endParaRPr>
          </a:p>
          <a:p>
            <a:pPr marL="361950" indent="-361950" eaLnBrk="1" hangingPunct="1">
              <a:spcBef>
                <a:spcPts val="0"/>
              </a:spcBef>
              <a:spcAft>
                <a:spcPts val="0"/>
              </a:spcAft>
            </a:pPr>
            <a:r>
              <a:rPr lang="en-GB" sz="1800" b="1" i="1" dirty="0" smtClean="0">
                <a:cs typeface="Arial" charset="0"/>
              </a:rPr>
              <a:t>Kleeschen</a:t>
            </a:r>
            <a:r>
              <a:rPr lang="en-GB" sz="1800" dirty="0" smtClean="0">
                <a:cs typeface="Arial" charset="0"/>
              </a:rPr>
              <a:t> (St Nicholas, 6 December)</a:t>
            </a:r>
          </a:p>
          <a:p>
            <a:endParaRPr lang="en-GB" sz="1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Festivals and traditions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29</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11" name="Rectangle 10"/>
          <p:cNvSpPr/>
          <p:nvPr/>
        </p:nvSpPr>
        <p:spPr>
          <a:xfrm>
            <a:off x="323528" y="940619"/>
            <a:ext cx="3528392" cy="400110"/>
          </a:xfrm>
          <a:prstGeom prst="rect">
            <a:avLst/>
          </a:prstGeom>
        </p:spPr>
        <p:txBody>
          <a:bodyPr wrap="square">
            <a:spAutoFit/>
          </a:bodyPr>
          <a:lstStyle/>
          <a:p>
            <a:r>
              <a:rPr lang="en-GB" sz="2000" b="1" dirty="0" smtClean="0">
                <a:latin typeface="+mj-lt"/>
                <a:cs typeface="Arial" charset="0"/>
              </a:rPr>
              <a:t>Echternach hopping procession</a:t>
            </a:r>
            <a:endParaRPr lang="en-GB" sz="2000" b="1" dirty="0">
              <a:latin typeface="+mj-lt"/>
            </a:endParaRPr>
          </a:p>
        </p:txBody>
      </p:sp>
      <p:pic>
        <p:nvPicPr>
          <p:cNvPr id="12" name="Picture 9"/>
          <p:cNvPicPr>
            <a:picLocks noChangeAspect="1" noChangeArrowheads="1"/>
          </p:cNvPicPr>
          <p:nvPr/>
        </p:nvPicPr>
        <p:blipFill>
          <a:blip r:embed="rId3" cstate="print"/>
          <a:stretch>
            <a:fillRect/>
          </a:stretch>
        </p:blipFill>
        <p:spPr bwMode="auto">
          <a:xfrm>
            <a:off x="1866348" y="1557372"/>
            <a:ext cx="1708173" cy="2015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8"/>
          <p:cNvPicPr>
            <a:picLocks noChangeAspect="1" noChangeArrowheads="1"/>
          </p:cNvPicPr>
          <p:nvPr/>
        </p:nvPicPr>
        <p:blipFill>
          <a:blip r:embed="rId4" cstate="print"/>
          <a:stretch>
            <a:fillRect/>
          </a:stretch>
        </p:blipFill>
        <p:spPr bwMode="auto">
          <a:xfrm>
            <a:off x="1310450" y="3893400"/>
            <a:ext cx="2878507" cy="1983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0"/>
          <p:cNvPicPr>
            <a:picLocks noChangeAspect="1" noChangeArrowheads="1"/>
          </p:cNvPicPr>
          <p:nvPr/>
        </p:nvPicPr>
        <p:blipFill>
          <a:blip r:embed="rId5" cstate="print"/>
          <a:stretch>
            <a:fillRect/>
          </a:stretch>
        </p:blipFill>
        <p:spPr bwMode="auto">
          <a:xfrm>
            <a:off x="5563979" y="4319614"/>
            <a:ext cx="2385849" cy="1557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4"/>
          <p:cNvPicPr>
            <a:picLocks noChangeAspect="1" noChangeArrowheads="1"/>
          </p:cNvPicPr>
          <p:nvPr/>
        </p:nvPicPr>
        <p:blipFill>
          <a:blip r:embed="rId6" cstate="print"/>
          <a:stretch>
            <a:fillRect/>
          </a:stretch>
        </p:blipFill>
        <p:spPr bwMode="auto">
          <a:xfrm>
            <a:off x="5565151" y="1916832"/>
            <a:ext cx="2391225" cy="1678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lb-LU" dirty="0" smtClean="0"/>
              <a:t>Contents</a:t>
            </a:r>
            <a:endParaRPr lang="fr-CH"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3</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idx="1"/>
          </p:nvPr>
        </p:nvSpPr>
        <p:spPr>
          <a:xfrm>
            <a:off x="499732" y="1153670"/>
            <a:ext cx="8229600" cy="4929411"/>
          </a:xfrm>
        </p:spPr>
        <p:txBody>
          <a:bodyPr/>
          <a:lstStyle/>
          <a:p>
            <a:pPr marL="361950" indent="-361950" eaLnBrk="1" hangingPunct="1">
              <a:spcBef>
                <a:spcPts val="0"/>
              </a:spcBef>
            </a:pPr>
            <a:r>
              <a:rPr lang="en-GB" sz="1800" dirty="0" smtClean="0">
                <a:cs typeface="Arial" charset="0"/>
              </a:rPr>
              <a:t>At a glance</a:t>
            </a:r>
            <a:br>
              <a:rPr lang="en-GB" sz="1800" dirty="0" smtClean="0">
                <a:cs typeface="Arial" charset="0"/>
              </a:rPr>
            </a:br>
            <a:endParaRPr lang="en-GB" sz="1000" dirty="0" smtClean="0">
              <a:cs typeface="Arial" charset="0"/>
            </a:endParaRPr>
          </a:p>
          <a:p>
            <a:pPr marL="361950" indent="-361950" eaLnBrk="1" hangingPunct="1">
              <a:spcBef>
                <a:spcPts val="0"/>
              </a:spcBef>
            </a:pPr>
            <a:r>
              <a:rPr lang="en-GB" sz="1800" dirty="0" smtClean="0">
                <a:cs typeface="Arial" charset="0"/>
              </a:rPr>
              <a:t>Geography</a:t>
            </a:r>
            <a:br>
              <a:rPr lang="en-GB" sz="1800" dirty="0" smtClean="0">
                <a:cs typeface="Arial" charset="0"/>
              </a:rPr>
            </a:br>
            <a:endParaRPr lang="en-GB" sz="1000" dirty="0" smtClean="0">
              <a:cs typeface="Arial" charset="0"/>
            </a:endParaRPr>
          </a:p>
          <a:p>
            <a:pPr marL="361950" indent="-361950" eaLnBrk="1" hangingPunct="1">
              <a:spcBef>
                <a:spcPts val="0"/>
              </a:spcBef>
            </a:pPr>
            <a:r>
              <a:rPr lang="en-GB" sz="1800" dirty="0" smtClean="0">
                <a:cs typeface="Arial" charset="0"/>
              </a:rPr>
              <a:t>Political system</a:t>
            </a:r>
            <a:br>
              <a:rPr lang="en-GB" sz="1800" dirty="0" smtClean="0">
                <a:cs typeface="Arial" charset="0"/>
              </a:rPr>
            </a:br>
            <a:endParaRPr lang="en-GB" sz="1000" dirty="0" smtClean="0">
              <a:cs typeface="Arial" charset="0"/>
            </a:endParaRPr>
          </a:p>
          <a:p>
            <a:pPr marL="361950" indent="-361950" eaLnBrk="1" hangingPunct="1">
              <a:spcBef>
                <a:spcPts val="0"/>
              </a:spcBef>
            </a:pPr>
            <a:r>
              <a:rPr lang="en-GB" sz="1800" dirty="0" smtClean="0">
                <a:cs typeface="Arial" charset="0"/>
              </a:rPr>
              <a:t>Luxembourg in the world</a:t>
            </a:r>
            <a:br>
              <a:rPr lang="en-GB" sz="1800" dirty="0" smtClean="0">
                <a:cs typeface="Arial" charset="0"/>
              </a:rPr>
            </a:br>
            <a:endParaRPr lang="en-GB" sz="1000" dirty="0" smtClean="0">
              <a:cs typeface="Arial" charset="0"/>
            </a:endParaRPr>
          </a:p>
          <a:p>
            <a:pPr marL="361950" indent="-361950" eaLnBrk="1" hangingPunct="1">
              <a:spcBef>
                <a:spcPts val="0"/>
              </a:spcBef>
            </a:pPr>
            <a:r>
              <a:rPr lang="en-GB" sz="1800" dirty="0" smtClean="0">
                <a:cs typeface="Arial" charset="0"/>
              </a:rPr>
              <a:t>History</a:t>
            </a:r>
            <a:br>
              <a:rPr lang="en-GB" sz="1800" dirty="0" smtClean="0">
                <a:cs typeface="Arial" charset="0"/>
              </a:rPr>
            </a:br>
            <a:endParaRPr lang="en-GB" sz="800" dirty="0" smtClean="0">
              <a:cs typeface="Arial" charset="0"/>
            </a:endParaRPr>
          </a:p>
          <a:p>
            <a:pPr marL="361950" indent="-361950" eaLnBrk="1" hangingPunct="1">
              <a:spcBef>
                <a:spcPts val="0"/>
              </a:spcBef>
            </a:pPr>
            <a:r>
              <a:rPr lang="en-GB" sz="1800" dirty="0" smtClean="0">
                <a:cs typeface="Arial" charset="0"/>
              </a:rPr>
              <a:t>Population</a:t>
            </a:r>
            <a:br>
              <a:rPr lang="en-GB" sz="1800" dirty="0" smtClean="0">
                <a:cs typeface="Arial" charset="0"/>
              </a:rPr>
            </a:br>
            <a:endParaRPr lang="en-GB" sz="1000" dirty="0" smtClean="0">
              <a:cs typeface="Arial" charset="0"/>
            </a:endParaRPr>
          </a:p>
          <a:p>
            <a:pPr marL="361950" indent="-361950" eaLnBrk="1" hangingPunct="1">
              <a:spcBef>
                <a:spcPts val="0"/>
              </a:spcBef>
            </a:pPr>
            <a:r>
              <a:rPr lang="en-GB" sz="1800" dirty="0" smtClean="0">
                <a:cs typeface="Arial" charset="0"/>
              </a:rPr>
              <a:t>Values of the Luxembourg people</a:t>
            </a:r>
            <a:br>
              <a:rPr lang="en-GB" sz="1800" dirty="0" smtClean="0">
                <a:cs typeface="Arial" charset="0"/>
              </a:rPr>
            </a:br>
            <a:endParaRPr lang="en-GB" sz="1000" dirty="0" smtClean="0">
              <a:cs typeface="Arial" charset="0"/>
            </a:endParaRPr>
          </a:p>
          <a:p>
            <a:pPr marL="361950" indent="-361950" eaLnBrk="1" hangingPunct="1">
              <a:spcBef>
                <a:spcPts val="0"/>
              </a:spcBef>
            </a:pPr>
            <a:r>
              <a:rPr lang="en-GB" sz="1800" dirty="0" smtClean="0">
                <a:cs typeface="Arial" charset="0"/>
              </a:rPr>
              <a:t>Linguistic situation</a:t>
            </a:r>
            <a:br>
              <a:rPr lang="en-GB" sz="1800" dirty="0" smtClean="0">
                <a:cs typeface="Arial" charset="0"/>
              </a:rPr>
            </a:br>
            <a:endParaRPr lang="en-GB" sz="1000" dirty="0" smtClean="0">
              <a:cs typeface="Arial" charset="0"/>
            </a:endParaRPr>
          </a:p>
          <a:p>
            <a:pPr marL="361950" indent="-361950" eaLnBrk="1" hangingPunct="1">
              <a:spcBef>
                <a:spcPts val="0"/>
              </a:spcBef>
            </a:pPr>
            <a:r>
              <a:rPr lang="en-GB" sz="1800" dirty="0" smtClean="0">
                <a:cs typeface="Arial" charset="0"/>
              </a:rPr>
              <a:t>National symbols</a:t>
            </a:r>
            <a:br>
              <a:rPr lang="en-GB" sz="1800" dirty="0" smtClean="0">
                <a:cs typeface="Arial" charset="0"/>
              </a:rPr>
            </a:br>
            <a:endParaRPr lang="en-GB" sz="1000" dirty="0" smtClean="0">
              <a:cs typeface="Arial" charset="0"/>
            </a:endParaRPr>
          </a:p>
          <a:p>
            <a:pPr marL="361950" indent="-361950" eaLnBrk="1" hangingPunct="1">
              <a:spcBef>
                <a:spcPts val="0"/>
              </a:spcBef>
            </a:pPr>
            <a:r>
              <a:rPr lang="en-GB" sz="1800" dirty="0" smtClean="0">
                <a:cs typeface="Arial" charset="0"/>
              </a:rPr>
              <a:t>Festivals and traditions</a:t>
            </a:r>
            <a:br>
              <a:rPr lang="en-GB" sz="1800" dirty="0" smtClean="0">
                <a:cs typeface="Arial" charset="0"/>
              </a:rPr>
            </a:br>
            <a:endParaRPr lang="en-GB" sz="1000" dirty="0" smtClean="0">
              <a:cs typeface="Arial" charset="0"/>
            </a:endParaRPr>
          </a:p>
          <a:p>
            <a:pPr marL="361950" indent="-361950" eaLnBrk="1" hangingPunct="1">
              <a:spcBef>
                <a:spcPts val="0"/>
              </a:spcBef>
            </a:pPr>
            <a:r>
              <a:rPr lang="en-GB" sz="1800" dirty="0" smtClean="0">
                <a:cs typeface="Arial" charset="0"/>
              </a:rPr>
              <a:t>Famous Luxembourgers</a:t>
            </a:r>
          </a:p>
          <a:p>
            <a:pPr>
              <a:lnSpc>
                <a:spcPts val="2600"/>
              </a:lnSpc>
            </a:pPr>
            <a:endParaRPr lang="en-GB"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Festivals and traditions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30</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Rectangle 6"/>
          <p:cNvSpPr/>
          <p:nvPr/>
        </p:nvSpPr>
        <p:spPr>
          <a:xfrm>
            <a:off x="323528" y="929986"/>
            <a:ext cx="2592288" cy="400110"/>
          </a:xfrm>
          <a:prstGeom prst="rect">
            <a:avLst/>
          </a:prstGeom>
        </p:spPr>
        <p:txBody>
          <a:bodyPr wrap="square">
            <a:spAutoFit/>
          </a:bodyPr>
          <a:lstStyle/>
          <a:p>
            <a:r>
              <a:rPr lang="lb-LU" sz="2000" b="1" dirty="0" smtClean="0">
                <a:latin typeface="+mj-lt"/>
              </a:rPr>
              <a:t>National day: </a:t>
            </a:r>
            <a:r>
              <a:rPr lang="lb-LU" sz="2000" dirty="0" smtClean="0">
                <a:latin typeface="+mj-lt"/>
              </a:rPr>
              <a:t>23 June</a:t>
            </a:r>
            <a:endParaRPr lang="fr-CH" sz="2000" dirty="0">
              <a:latin typeface="+mj-lt"/>
            </a:endParaRPr>
          </a:p>
        </p:txBody>
      </p:sp>
      <p:pic>
        <p:nvPicPr>
          <p:cNvPr id="12" name="Picture 8"/>
          <p:cNvPicPr>
            <a:picLocks noGrp="1" noChangeAspect="1" noChangeArrowheads="1"/>
          </p:cNvPicPr>
          <p:nvPr>
            <p:ph idx="1"/>
          </p:nvPr>
        </p:nvPicPr>
        <p:blipFill>
          <a:blip r:embed="rId3" cstate="print"/>
          <a:srcRect/>
          <a:stretch>
            <a:fillRect/>
          </a:stretch>
        </p:blipFill>
        <p:spPr bwMode="auto">
          <a:xfrm>
            <a:off x="2987824" y="1340768"/>
            <a:ext cx="5202007" cy="33843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3" descr="X:\Powerpoint Luxembourg\PHOTOS\Connaitre\Slide30-187651.jpg"/>
          <p:cNvPicPr>
            <a:picLocks noChangeAspect="1" noChangeArrowheads="1"/>
          </p:cNvPicPr>
          <p:nvPr/>
        </p:nvPicPr>
        <p:blipFill>
          <a:blip r:embed="rId4" cstate="print"/>
          <a:srcRect/>
          <a:stretch>
            <a:fillRect/>
          </a:stretch>
        </p:blipFill>
        <p:spPr bwMode="auto">
          <a:xfrm>
            <a:off x="5025314" y="4221088"/>
            <a:ext cx="2813949"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 10" descr="DL_162515.jpg"/>
          <p:cNvPicPr>
            <a:picLocks noChangeAspect="1"/>
          </p:cNvPicPr>
          <p:nvPr/>
        </p:nvPicPr>
        <p:blipFill>
          <a:blip r:embed="rId5" cstate="print"/>
          <a:stretch>
            <a:fillRect/>
          </a:stretch>
        </p:blipFill>
        <p:spPr>
          <a:xfrm>
            <a:off x="948680" y="3827691"/>
            <a:ext cx="3263280" cy="2172800"/>
          </a:xfrm>
          <a:prstGeom prst="rect">
            <a:avLst/>
          </a:prstGeom>
        </p:spPr>
      </p:pic>
      <p:pic>
        <p:nvPicPr>
          <p:cNvPr id="15" name="Picture 4" descr="X:\Powerpoint Luxembourg\PHOTOS\Connaitre\Slide30-188131.jpg"/>
          <p:cNvPicPr>
            <a:picLocks noChangeAspect="1" noChangeArrowheads="1"/>
          </p:cNvPicPr>
          <p:nvPr/>
        </p:nvPicPr>
        <p:blipFill>
          <a:blip r:embed="rId6" cstate="print"/>
          <a:srcRect/>
          <a:stretch>
            <a:fillRect/>
          </a:stretch>
        </p:blipFill>
        <p:spPr bwMode="auto">
          <a:xfrm>
            <a:off x="427435" y="1556792"/>
            <a:ext cx="2952328" cy="1964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Festivals and traditions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31</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9" name="Rectangle 8"/>
          <p:cNvSpPr/>
          <p:nvPr/>
        </p:nvSpPr>
        <p:spPr>
          <a:xfrm>
            <a:off x="323528" y="929986"/>
            <a:ext cx="6624736" cy="1015663"/>
          </a:xfrm>
          <a:prstGeom prst="rect">
            <a:avLst/>
          </a:prstGeom>
        </p:spPr>
        <p:txBody>
          <a:bodyPr wrap="square">
            <a:spAutoFit/>
          </a:bodyPr>
          <a:lstStyle/>
          <a:p>
            <a:r>
              <a:rPr lang="en-GB" sz="2000" b="1" i="1" dirty="0" err="1" smtClean="0">
                <a:latin typeface="+mj-lt"/>
              </a:rPr>
              <a:t>Schueberfouer</a:t>
            </a:r>
            <a:r>
              <a:rPr lang="en-GB" sz="2000" b="1" i="1" dirty="0" smtClean="0">
                <a:latin typeface="+mj-lt"/>
              </a:rPr>
              <a:t>,</a:t>
            </a:r>
            <a:r>
              <a:rPr lang="en-GB" sz="2000" dirty="0" smtClean="0">
                <a:latin typeface="+mj-lt"/>
              </a:rPr>
              <a:t/>
            </a:r>
            <a:br>
              <a:rPr lang="en-GB" sz="2000" dirty="0" smtClean="0">
                <a:latin typeface="+mj-lt"/>
              </a:rPr>
            </a:br>
            <a:r>
              <a:rPr lang="en-GB" sz="2000" dirty="0" smtClean="0">
                <a:latin typeface="+mj-lt"/>
              </a:rPr>
              <a:t>funfair in Luxembourg City, </a:t>
            </a:r>
            <a:br>
              <a:rPr lang="en-GB" sz="2000" dirty="0" smtClean="0">
                <a:latin typeface="+mj-lt"/>
              </a:rPr>
            </a:br>
            <a:r>
              <a:rPr lang="en-GB" sz="2000" dirty="0" smtClean="0">
                <a:latin typeface="+mj-lt"/>
              </a:rPr>
              <a:t>from late August to early September</a:t>
            </a:r>
            <a:endParaRPr lang="en-GB" sz="2000" dirty="0">
              <a:latin typeface="+mj-lt"/>
            </a:endParaRPr>
          </a:p>
        </p:txBody>
      </p:sp>
      <p:pic>
        <p:nvPicPr>
          <p:cNvPr id="11" name="Picture 8"/>
          <p:cNvPicPr>
            <a:picLocks noChangeAspect="1" noChangeArrowheads="1"/>
          </p:cNvPicPr>
          <p:nvPr/>
        </p:nvPicPr>
        <p:blipFill>
          <a:blip r:embed="rId3" cstate="print"/>
          <a:stretch>
            <a:fillRect/>
          </a:stretch>
        </p:blipFill>
        <p:spPr bwMode="auto">
          <a:xfrm>
            <a:off x="4788024" y="2907333"/>
            <a:ext cx="3505025" cy="1477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9"/>
          <p:cNvPicPr>
            <a:picLocks noChangeAspect="1" noChangeArrowheads="1"/>
          </p:cNvPicPr>
          <p:nvPr/>
        </p:nvPicPr>
        <p:blipFill>
          <a:blip r:embed="rId4" cstate="print"/>
          <a:stretch>
            <a:fillRect/>
          </a:stretch>
        </p:blipFill>
        <p:spPr bwMode="auto">
          <a:xfrm>
            <a:off x="756097" y="2563713"/>
            <a:ext cx="3671887" cy="2753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Festivals and traditions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32</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Rectangle 6"/>
          <p:cNvSpPr/>
          <p:nvPr/>
        </p:nvSpPr>
        <p:spPr>
          <a:xfrm>
            <a:off x="323528" y="929986"/>
            <a:ext cx="5472608" cy="707886"/>
          </a:xfrm>
          <a:prstGeom prst="rect">
            <a:avLst/>
          </a:prstGeom>
        </p:spPr>
        <p:txBody>
          <a:bodyPr wrap="square">
            <a:spAutoFit/>
          </a:bodyPr>
          <a:lstStyle/>
          <a:p>
            <a:pPr eaLnBrk="1" hangingPunct="1">
              <a:spcAft>
                <a:spcPts val="600"/>
              </a:spcAft>
              <a:buFont typeface="Arial" charset="0"/>
              <a:buNone/>
            </a:pPr>
            <a:r>
              <a:rPr lang="en-GB" sz="2000" b="1" i="1" dirty="0" err="1" smtClean="0">
                <a:latin typeface="+mj-lt"/>
                <a:cs typeface="Arial" charset="0"/>
              </a:rPr>
              <a:t>Buergbrennen</a:t>
            </a:r>
            <a:r>
              <a:rPr lang="en-GB" sz="2000" b="1" i="1" dirty="0" smtClean="0">
                <a:latin typeface="+mj-lt"/>
                <a:cs typeface="Arial" charset="0"/>
              </a:rPr>
              <a:t>,</a:t>
            </a:r>
            <a:r>
              <a:rPr lang="en-GB" sz="2000" b="1" dirty="0" smtClean="0">
                <a:latin typeface="+mj-lt"/>
                <a:cs typeface="Arial" charset="0"/>
              </a:rPr>
              <a:t/>
            </a:r>
            <a:br>
              <a:rPr lang="en-GB" sz="2000" b="1" dirty="0" smtClean="0">
                <a:latin typeface="+mj-lt"/>
                <a:cs typeface="Arial" charset="0"/>
              </a:rPr>
            </a:br>
            <a:r>
              <a:rPr lang="en-GB" sz="2000" dirty="0" smtClean="0">
                <a:latin typeface="+mj-lt"/>
                <a:cs typeface="Arial" charset="0"/>
              </a:rPr>
              <a:t>burning of the cross, first Sunday of Lent</a:t>
            </a:r>
          </a:p>
        </p:txBody>
      </p:sp>
      <p:pic>
        <p:nvPicPr>
          <p:cNvPr id="9" name="Picture 3" descr="X:\Powerpoint Luxembourg\PHOTOS\Connaitre\Slide32-191711.jpg"/>
          <p:cNvPicPr>
            <a:picLocks noChangeAspect="1" noChangeArrowheads="1"/>
          </p:cNvPicPr>
          <p:nvPr/>
        </p:nvPicPr>
        <p:blipFill>
          <a:blip r:embed="rId3" cstate="print"/>
          <a:srcRect/>
          <a:stretch>
            <a:fillRect/>
          </a:stretch>
        </p:blipFill>
        <p:spPr bwMode="auto">
          <a:xfrm>
            <a:off x="2843808" y="1988840"/>
            <a:ext cx="5496446" cy="3663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Festivals and traditions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33</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Rectangle 6"/>
          <p:cNvSpPr/>
          <p:nvPr/>
        </p:nvSpPr>
        <p:spPr>
          <a:xfrm>
            <a:off x="856119" y="1873895"/>
            <a:ext cx="3499857" cy="3539430"/>
          </a:xfrm>
          <a:prstGeom prst="rect">
            <a:avLst/>
          </a:prstGeom>
        </p:spPr>
        <p:txBody>
          <a:bodyPr wrap="square">
            <a:spAutoFit/>
          </a:bodyPr>
          <a:lstStyle/>
          <a:p>
            <a:r>
              <a:rPr lang="fr-CH" sz="1400" i="1" dirty="0" err="1" smtClean="0">
                <a:solidFill>
                  <a:schemeClr val="bg2"/>
                </a:solidFill>
                <a:latin typeface="+mn-lt"/>
                <a:cs typeface="Arial" charset="0"/>
              </a:rPr>
              <a:t>Léiwer</a:t>
            </a:r>
            <a:r>
              <a:rPr lang="fr-CH" sz="1400" i="1" dirty="0" smtClean="0">
                <a:solidFill>
                  <a:schemeClr val="bg2"/>
                </a:solidFill>
                <a:latin typeface="+mn-lt"/>
                <a:cs typeface="Arial" charset="0"/>
              </a:rPr>
              <a:t> </a:t>
            </a:r>
            <a:r>
              <a:rPr lang="fr-CH" sz="1400" i="1" dirty="0" err="1" smtClean="0">
                <a:solidFill>
                  <a:schemeClr val="bg2"/>
                </a:solidFill>
                <a:latin typeface="+mn-lt"/>
                <a:cs typeface="Arial" charset="0"/>
              </a:rPr>
              <a:t>Härgottsblieschen</a:t>
            </a:r>
            <a:r>
              <a:rPr lang="fr-CH" sz="1400" i="1" dirty="0" smtClean="0">
                <a:solidFill>
                  <a:schemeClr val="bg2"/>
                </a:solidFill>
                <a:latin typeface="+mn-lt"/>
                <a:cs typeface="Arial" charset="0"/>
              </a:rPr>
              <a:t>,</a:t>
            </a:r>
            <a:br>
              <a:rPr lang="fr-CH" sz="1400" i="1" dirty="0" smtClean="0">
                <a:solidFill>
                  <a:schemeClr val="bg2"/>
                </a:solidFill>
                <a:latin typeface="+mn-lt"/>
                <a:cs typeface="Arial" charset="0"/>
              </a:rPr>
            </a:br>
            <a:r>
              <a:rPr lang="fr-CH" sz="1400" i="1" dirty="0" err="1" smtClean="0">
                <a:solidFill>
                  <a:schemeClr val="bg2"/>
                </a:solidFill>
                <a:latin typeface="+mn-lt"/>
                <a:cs typeface="Arial" charset="0"/>
              </a:rPr>
              <a:t>Gitt</a:t>
            </a:r>
            <a:r>
              <a:rPr lang="fr-CH" sz="1400" i="1" dirty="0" smtClean="0">
                <a:solidFill>
                  <a:schemeClr val="bg2"/>
                </a:solidFill>
                <a:latin typeface="+mn-lt"/>
                <a:cs typeface="Arial" charset="0"/>
              </a:rPr>
              <a:t> </a:t>
            </a:r>
            <a:r>
              <a:rPr lang="fr-CH" sz="1400" i="1" dirty="0" err="1" smtClean="0">
                <a:solidFill>
                  <a:schemeClr val="bg2"/>
                </a:solidFill>
                <a:latin typeface="+mn-lt"/>
                <a:cs typeface="Arial" charset="0"/>
              </a:rPr>
              <a:t>ons</a:t>
            </a:r>
            <a:r>
              <a:rPr lang="fr-CH" sz="1400" i="1" dirty="0" smtClean="0">
                <a:solidFill>
                  <a:schemeClr val="bg2"/>
                </a:solidFill>
                <a:latin typeface="+mn-lt"/>
                <a:cs typeface="Arial" charset="0"/>
              </a:rPr>
              <a:t> </a:t>
            </a:r>
            <a:r>
              <a:rPr lang="fr-CH" sz="1400" i="1" dirty="0" err="1" smtClean="0">
                <a:solidFill>
                  <a:schemeClr val="bg2"/>
                </a:solidFill>
                <a:latin typeface="+mn-lt"/>
                <a:cs typeface="Arial" charset="0"/>
              </a:rPr>
              <a:t>Speck</a:t>
            </a:r>
            <a:r>
              <a:rPr lang="fr-CH" sz="1400" i="1" dirty="0" smtClean="0">
                <a:solidFill>
                  <a:schemeClr val="bg2"/>
                </a:solidFill>
                <a:latin typeface="+mn-lt"/>
                <a:cs typeface="Arial" charset="0"/>
              </a:rPr>
              <a:t> an </a:t>
            </a:r>
            <a:r>
              <a:rPr lang="fr-CH" sz="1400" i="1" dirty="0" err="1" smtClean="0">
                <a:solidFill>
                  <a:schemeClr val="bg2"/>
                </a:solidFill>
                <a:latin typeface="+mn-lt"/>
                <a:cs typeface="Arial" charset="0"/>
              </a:rPr>
              <a:t>Ierbessen</a:t>
            </a:r>
            <a:r>
              <a:rPr lang="fr-CH" sz="1400" i="1" dirty="0" smtClean="0">
                <a:solidFill>
                  <a:schemeClr val="bg2"/>
                </a:solidFill>
                <a:latin typeface="+mn-lt"/>
                <a:cs typeface="Arial" charset="0"/>
              </a:rPr>
              <a:t/>
            </a:r>
            <a:br>
              <a:rPr lang="fr-CH" sz="1400" i="1" dirty="0" smtClean="0">
                <a:solidFill>
                  <a:schemeClr val="bg2"/>
                </a:solidFill>
                <a:latin typeface="+mn-lt"/>
                <a:cs typeface="Arial" charset="0"/>
              </a:rPr>
            </a:br>
            <a:r>
              <a:rPr lang="fr-CH" sz="1400" i="1" dirty="0" err="1" smtClean="0">
                <a:solidFill>
                  <a:schemeClr val="bg2"/>
                </a:solidFill>
                <a:latin typeface="+mn-lt"/>
                <a:cs typeface="Arial" charset="0"/>
              </a:rPr>
              <a:t>Ee</a:t>
            </a:r>
            <a:r>
              <a:rPr lang="fr-CH" sz="1400" i="1" dirty="0" smtClean="0">
                <a:solidFill>
                  <a:schemeClr val="bg2"/>
                </a:solidFill>
                <a:latin typeface="+mn-lt"/>
                <a:cs typeface="Arial" charset="0"/>
              </a:rPr>
              <a:t> Pond, </a:t>
            </a:r>
            <a:r>
              <a:rPr lang="fr-CH" sz="1400" i="1" dirty="0" err="1" smtClean="0">
                <a:solidFill>
                  <a:schemeClr val="bg2"/>
                </a:solidFill>
                <a:latin typeface="+mn-lt"/>
                <a:cs typeface="Arial" charset="0"/>
              </a:rPr>
              <a:t>zwee</a:t>
            </a:r>
            <a:r>
              <a:rPr lang="fr-CH" sz="1400" i="1" dirty="0" smtClean="0">
                <a:solidFill>
                  <a:schemeClr val="bg2"/>
                </a:solidFill>
                <a:latin typeface="+mn-lt"/>
                <a:cs typeface="Arial" charset="0"/>
              </a:rPr>
              <a:t> Pond,</a:t>
            </a:r>
            <a:br>
              <a:rPr lang="fr-CH" sz="1400" i="1" dirty="0" smtClean="0">
                <a:solidFill>
                  <a:schemeClr val="bg2"/>
                </a:solidFill>
                <a:latin typeface="+mn-lt"/>
                <a:cs typeface="Arial" charset="0"/>
              </a:rPr>
            </a:br>
            <a:r>
              <a:rPr lang="fr-CH" sz="1400" i="1" dirty="0" smtClean="0">
                <a:solidFill>
                  <a:schemeClr val="bg2"/>
                </a:solidFill>
                <a:latin typeface="+mn-lt"/>
                <a:cs typeface="Arial" charset="0"/>
              </a:rPr>
              <a:t>Dat </a:t>
            </a:r>
            <a:r>
              <a:rPr lang="fr-CH" sz="1400" i="1" dirty="0" err="1" smtClean="0">
                <a:solidFill>
                  <a:schemeClr val="bg2"/>
                </a:solidFill>
                <a:latin typeface="+mn-lt"/>
                <a:cs typeface="Arial" charset="0"/>
              </a:rPr>
              <a:t>anert</a:t>
            </a:r>
            <a:r>
              <a:rPr lang="fr-CH" sz="1400" i="1" dirty="0" smtClean="0">
                <a:solidFill>
                  <a:schemeClr val="bg2"/>
                </a:solidFill>
                <a:latin typeface="+mn-lt"/>
                <a:cs typeface="Arial" charset="0"/>
              </a:rPr>
              <a:t> </a:t>
            </a:r>
            <a:r>
              <a:rPr lang="fr-CH" sz="1400" i="1" dirty="0" err="1" smtClean="0">
                <a:solidFill>
                  <a:schemeClr val="bg2"/>
                </a:solidFill>
                <a:latin typeface="+mn-lt"/>
                <a:cs typeface="Arial" charset="0"/>
              </a:rPr>
              <a:t>Joer</a:t>
            </a:r>
            <a:r>
              <a:rPr lang="fr-CH" sz="1400" i="1" dirty="0" smtClean="0">
                <a:solidFill>
                  <a:schemeClr val="bg2"/>
                </a:solidFill>
                <a:latin typeface="+mn-lt"/>
                <a:cs typeface="Arial" charset="0"/>
              </a:rPr>
              <a:t> da </a:t>
            </a:r>
            <a:r>
              <a:rPr lang="fr-CH" sz="1400" i="1" dirty="0" err="1" smtClean="0">
                <a:solidFill>
                  <a:schemeClr val="bg2"/>
                </a:solidFill>
                <a:latin typeface="+mn-lt"/>
                <a:cs typeface="Arial" charset="0"/>
              </a:rPr>
              <a:t>gitt</a:t>
            </a:r>
            <a:r>
              <a:rPr lang="fr-CH" sz="1400" i="1" dirty="0" smtClean="0">
                <a:solidFill>
                  <a:schemeClr val="bg2"/>
                </a:solidFill>
                <a:latin typeface="+mn-lt"/>
                <a:cs typeface="Arial" charset="0"/>
              </a:rPr>
              <a:t> der </a:t>
            </a:r>
            <a:r>
              <a:rPr lang="fr-CH" sz="1400" i="1" dirty="0" err="1" smtClean="0">
                <a:solidFill>
                  <a:schemeClr val="bg2"/>
                </a:solidFill>
                <a:latin typeface="+mn-lt"/>
                <a:cs typeface="Arial" charset="0"/>
              </a:rPr>
              <a:t>gesond</a:t>
            </a:r>
            <a:r>
              <a:rPr lang="fr-CH" sz="1400" i="1" dirty="0" smtClean="0">
                <a:solidFill>
                  <a:schemeClr val="bg2"/>
                </a:solidFill>
                <a:latin typeface="+mn-lt"/>
                <a:cs typeface="Arial" charset="0"/>
              </a:rPr>
              <a:t>,</a:t>
            </a:r>
            <a:br>
              <a:rPr lang="fr-CH" sz="1400" i="1" dirty="0" smtClean="0">
                <a:solidFill>
                  <a:schemeClr val="bg2"/>
                </a:solidFill>
                <a:latin typeface="+mn-lt"/>
                <a:cs typeface="Arial" charset="0"/>
              </a:rPr>
            </a:br>
            <a:r>
              <a:rPr lang="fr-CH" sz="1400" i="1" dirty="0" smtClean="0">
                <a:solidFill>
                  <a:schemeClr val="bg2"/>
                </a:solidFill>
                <a:latin typeface="+mn-lt"/>
                <a:cs typeface="Arial" charset="0"/>
              </a:rPr>
              <a:t>Da </a:t>
            </a:r>
            <a:r>
              <a:rPr lang="fr-CH" sz="1400" i="1" dirty="0" err="1" smtClean="0">
                <a:solidFill>
                  <a:schemeClr val="bg2"/>
                </a:solidFill>
                <a:latin typeface="+mn-lt"/>
                <a:cs typeface="Arial" charset="0"/>
              </a:rPr>
              <a:t>gitt</a:t>
            </a:r>
            <a:r>
              <a:rPr lang="fr-CH" sz="1400" i="1" dirty="0" smtClean="0">
                <a:solidFill>
                  <a:schemeClr val="bg2"/>
                </a:solidFill>
                <a:latin typeface="+mn-lt"/>
                <a:cs typeface="Arial" charset="0"/>
              </a:rPr>
              <a:t> der </a:t>
            </a:r>
            <a:r>
              <a:rPr lang="fr-CH" sz="1400" i="1" dirty="0" err="1" smtClean="0">
                <a:solidFill>
                  <a:schemeClr val="bg2"/>
                </a:solidFill>
                <a:latin typeface="+mn-lt"/>
                <a:cs typeface="Arial" charset="0"/>
              </a:rPr>
              <a:t>gesond</a:t>
            </a:r>
            <a:r>
              <a:rPr lang="fr-CH" sz="1400" i="1" dirty="0" smtClean="0">
                <a:solidFill>
                  <a:schemeClr val="bg2"/>
                </a:solidFill>
                <a:latin typeface="+mn-lt"/>
                <a:cs typeface="Arial" charset="0"/>
              </a:rPr>
              <a:t>.</a:t>
            </a:r>
            <a:br>
              <a:rPr lang="fr-CH" sz="1400" i="1" dirty="0" smtClean="0">
                <a:solidFill>
                  <a:schemeClr val="bg2"/>
                </a:solidFill>
                <a:latin typeface="+mn-lt"/>
                <a:cs typeface="Arial" charset="0"/>
              </a:rPr>
            </a:br>
            <a:r>
              <a:rPr lang="fr-CH" sz="1400" i="1" dirty="0" smtClean="0">
                <a:solidFill>
                  <a:schemeClr val="bg2"/>
                </a:solidFill>
                <a:latin typeface="+mn-lt"/>
                <a:cs typeface="Arial" charset="0"/>
              </a:rPr>
              <a:t>Loosst déi jonk Leit liewen</a:t>
            </a:r>
            <a:br>
              <a:rPr lang="fr-CH" sz="1400" i="1" dirty="0" smtClean="0">
                <a:solidFill>
                  <a:schemeClr val="bg2"/>
                </a:solidFill>
                <a:latin typeface="+mn-lt"/>
                <a:cs typeface="Arial" charset="0"/>
              </a:rPr>
            </a:br>
            <a:r>
              <a:rPr lang="fr-CH" sz="1400" i="1" dirty="0" smtClean="0">
                <a:solidFill>
                  <a:schemeClr val="bg2"/>
                </a:solidFill>
                <a:latin typeface="+mn-lt"/>
                <a:cs typeface="Arial" charset="0"/>
              </a:rPr>
              <a:t>Loosst déi al Leit stierwen,</a:t>
            </a:r>
            <a:br>
              <a:rPr lang="fr-CH" sz="1400" i="1" dirty="0" smtClean="0">
                <a:solidFill>
                  <a:schemeClr val="bg2"/>
                </a:solidFill>
                <a:latin typeface="+mn-lt"/>
                <a:cs typeface="Arial" charset="0"/>
              </a:rPr>
            </a:br>
            <a:r>
              <a:rPr lang="fr-CH" sz="1400" i="1" dirty="0" smtClean="0">
                <a:solidFill>
                  <a:schemeClr val="bg2"/>
                </a:solidFill>
                <a:latin typeface="+mn-lt"/>
                <a:cs typeface="Arial" charset="0"/>
              </a:rPr>
              <a:t>(Variation: an déi al derniewent)</a:t>
            </a:r>
            <a:br>
              <a:rPr lang="fr-CH" sz="1400" i="1" dirty="0" smtClean="0">
                <a:solidFill>
                  <a:schemeClr val="bg2"/>
                </a:solidFill>
                <a:latin typeface="+mn-lt"/>
                <a:cs typeface="Arial" charset="0"/>
              </a:rPr>
            </a:br>
            <a:r>
              <a:rPr lang="fr-CH" sz="1400" i="1" dirty="0" smtClean="0">
                <a:solidFill>
                  <a:schemeClr val="bg2"/>
                </a:solidFill>
                <a:latin typeface="+mn-lt"/>
                <a:cs typeface="Arial" charset="0"/>
              </a:rPr>
              <a:t>Kommt der net bal,</a:t>
            </a:r>
            <a:br>
              <a:rPr lang="fr-CH" sz="1400" i="1" dirty="0" smtClean="0">
                <a:solidFill>
                  <a:schemeClr val="bg2"/>
                </a:solidFill>
                <a:latin typeface="+mn-lt"/>
                <a:cs typeface="Arial" charset="0"/>
              </a:rPr>
            </a:br>
            <a:r>
              <a:rPr lang="fr-CH" sz="1400" i="1" dirty="0" smtClean="0">
                <a:solidFill>
                  <a:schemeClr val="bg2"/>
                </a:solidFill>
                <a:latin typeface="+mn-lt"/>
                <a:cs typeface="Arial" charset="0"/>
              </a:rPr>
              <a:t>D'Féiss ginn ons kal.</a:t>
            </a:r>
            <a:br>
              <a:rPr lang="fr-CH" sz="1400" i="1" dirty="0" smtClean="0">
                <a:solidFill>
                  <a:schemeClr val="bg2"/>
                </a:solidFill>
                <a:latin typeface="+mn-lt"/>
                <a:cs typeface="Arial" charset="0"/>
              </a:rPr>
            </a:br>
            <a:r>
              <a:rPr lang="fr-CH" sz="1400" i="1" dirty="0" err="1" smtClean="0">
                <a:solidFill>
                  <a:schemeClr val="bg2"/>
                </a:solidFill>
                <a:latin typeface="+mn-lt"/>
                <a:cs typeface="Arial" charset="0"/>
              </a:rPr>
              <a:t>Kommt</a:t>
            </a:r>
            <a:r>
              <a:rPr lang="fr-CH" sz="1400" i="1" dirty="0" smtClean="0">
                <a:solidFill>
                  <a:schemeClr val="bg2"/>
                </a:solidFill>
                <a:latin typeface="+mn-lt"/>
                <a:cs typeface="Arial" charset="0"/>
              </a:rPr>
              <a:t> Der net </a:t>
            </a:r>
            <a:r>
              <a:rPr lang="fr-CH" sz="1400" i="1" dirty="0" err="1" smtClean="0">
                <a:solidFill>
                  <a:schemeClr val="bg2"/>
                </a:solidFill>
                <a:latin typeface="+mn-lt"/>
                <a:cs typeface="Arial" charset="0"/>
              </a:rPr>
              <a:t>gläich</a:t>
            </a:r>
            <a:r>
              <a:rPr lang="fr-CH" sz="1400" i="1" dirty="0" smtClean="0">
                <a:solidFill>
                  <a:schemeClr val="bg2"/>
                </a:solidFill>
                <a:latin typeface="+mn-lt"/>
                <a:cs typeface="Arial" charset="0"/>
              </a:rPr>
              <a:t>,</a:t>
            </a:r>
            <a:br>
              <a:rPr lang="fr-CH" sz="1400" i="1" dirty="0" smtClean="0">
                <a:solidFill>
                  <a:schemeClr val="bg2"/>
                </a:solidFill>
                <a:latin typeface="+mn-lt"/>
                <a:cs typeface="Arial" charset="0"/>
              </a:rPr>
            </a:br>
            <a:r>
              <a:rPr lang="fr-CH" sz="1400" i="1" dirty="0" smtClean="0">
                <a:solidFill>
                  <a:schemeClr val="bg2"/>
                </a:solidFill>
                <a:latin typeface="+mn-lt"/>
                <a:cs typeface="Arial" charset="0"/>
              </a:rPr>
              <a:t>Da gi mer op d'</a:t>
            </a:r>
            <a:r>
              <a:rPr lang="fr-CH" sz="1400" i="1" dirty="0" err="1" smtClean="0">
                <a:solidFill>
                  <a:schemeClr val="bg2"/>
                </a:solidFill>
                <a:latin typeface="+mn-lt"/>
                <a:cs typeface="Arial" charset="0"/>
              </a:rPr>
              <a:t>Schläich</a:t>
            </a:r>
            <a:r>
              <a:rPr lang="fr-CH" sz="1400" i="1" dirty="0" smtClean="0">
                <a:solidFill>
                  <a:schemeClr val="bg2"/>
                </a:solidFill>
                <a:latin typeface="+mn-lt"/>
                <a:cs typeface="Arial" charset="0"/>
              </a:rPr>
              <a:t>.</a:t>
            </a:r>
            <a:br>
              <a:rPr lang="fr-CH" sz="1400" i="1" dirty="0" smtClean="0">
                <a:solidFill>
                  <a:schemeClr val="bg2"/>
                </a:solidFill>
                <a:latin typeface="+mn-lt"/>
                <a:cs typeface="Arial" charset="0"/>
              </a:rPr>
            </a:br>
            <a:r>
              <a:rPr lang="fr-CH" sz="1400" i="1" dirty="0" err="1" smtClean="0">
                <a:solidFill>
                  <a:schemeClr val="bg2"/>
                </a:solidFill>
                <a:latin typeface="+mn-lt"/>
                <a:cs typeface="Arial" charset="0"/>
              </a:rPr>
              <a:t>Kommt</a:t>
            </a:r>
            <a:r>
              <a:rPr lang="fr-CH" sz="1400" i="1" dirty="0" smtClean="0">
                <a:solidFill>
                  <a:schemeClr val="bg2"/>
                </a:solidFill>
                <a:latin typeface="+mn-lt"/>
                <a:cs typeface="Arial" charset="0"/>
              </a:rPr>
              <a:t> der net </a:t>
            </a:r>
            <a:r>
              <a:rPr lang="fr-CH" sz="1400" i="1" dirty="0" err="1" smtClean="0">
                <a:solidFill>
                  <a:schemeClr val="bg2"/>
                </a:solidFill>
                <a:latin typeface="+mn-lt"/>
                <a:cs typeface="Arial" charset="0"/>
              </a:rPr>
              <a:t>geschwënn</a:t>
            </a:r>
            <a:r>
              <a:rPr lang="fr-CH" sz="1400" i="1" dirty="0" smtClean="0">
                <a:solidFill>
                  <a:schemeClr val="bg2"/>
                </a:solidFill>
                <a:latin typeface="+mn-lt"/>
                <a:cs typeface="Arial" charset="0"/>
              </a:rPr>
              <a:t>,</a:t>
            </a:r>
            <a:br>
              <a:rPr lang="fr-CH" sz="1400" i="1" dirty="0" smtClean="0">
                <a:solidFill>
                  <a:schemeClr val="bg2"/>
                </a:solidFill>
                <a:latin typeface="+mn-lt"/>
                <a:cs typeface="Arial" charset="0"/>
              </a:rPr>
            </a:br>
            <a:r>
              <a:rPr lang="fr-CH" sz="1400" i="1" dirty="0" smtClean="0">
                <a:solidFill>
                  <a:schemeClr val="bg2"/>
                </a:solidFill>
                <a:latin typeface="+mn-lt"/>
                <a:cs typeface="Arial" charset="0"/>
              </a:rPr>
              <a:t>D'</a:t>
            </a:r>
            <a:r>
              <a:rPr lang="fr-CH" sz="1400" i="1" dirty="0" err="1" smtClean="0">
                <a:solidFill>
                  <a:schemeClr val="bg2"/>
                </a:solidFill>
                <a:latin typeface="+mn-lt"/>
                <a:cs typeface="Arial" charset="0"/>
              </a:rPr>
              <a:t>Féiss</a:t>
            </a:r>
            <a:r>
              <a:rPr lang="fr-CH" sz="1400" i="1" dirty="0" smtClean="0">
                <a:solidFill>
                  <a:schemeClr val="bg2"/>
                </a:solidFill>
                <a:latin typeface="+mn-lt"/>
                <a:cs typeface="Arial" charset="0"/>
              </a:rPr>
              <a:t> </a:t>
            </a:r>
            <a:r>
              <a:rPr lang="fr-CH" sz="1400" i="1" dirty="0" err="1" smtClean="0">
                <a:solidFill>
                  <a:schemeClr val="bg2"/>
                </a:solidFill>
                <a:latin typeface="+mn-lt"/>
                <a:cs typeface="Arial" charset="0"/>
              </a:rPr>
              <a:t>ginn</a:t>
            </a:r>
            <a:r>
              <a:rPr lang="fr-CH" sz="1400" i="1" dirty="0" smtClean="0">
                <a:solidFill>
                  <a:schemeClr val="bg2"/>
                </a:solidFill>
                <a:latin typeface="+mn-lt"/>
                <a:cs typeface="Arial" charset="0"/>
              </a:rPr>
              <a:t> </a:t>
            </a:r>
            <a:r>
              <a:rPr lang="fr-CH" sz="1400" i="1" dirty="0" err="1" smtClean="0">
                <a:solidFill>
                  <a:schemeClr val="bg2"/>
                </a:solidFill>
                <a:latin typeface="+mn-lt"/>
                <a:cs typeface="Arial" charset="0"/>
              </a:rPr>
              <a:t>ons</a:t>
            </a:r>
            <a:r>
              <a:rPr lang="fr-CH" sz="1400" i="1" dirty="0" smtClean="0">
                <a:solidFill>
                  <a:schemeClr val="bg2"/>
                </a:solidFill>
                <a:latin typeface="+mn-lt"/>
                <a:cs typeface="Arial" charset="0"/>
              </a:rPr>
              <a:t> </a:t>
            </a:r>
            <a:r>
              <a:rPr lang="fr-CH" sz="1400" i="1" dirty="0" err="1" smtClean="0">
                <a:solidFill>
                  <a:schemeClr val="bg2"/>
                </a:solidFill>
                <a:latin typeface="+mn-lt"/>
                <a:cs typeface="Arial" charset="0"/>
              </a:rPr>
              <a:t>dënn</a:t>
            </a:r>
            <a:r>
              <a:rPr lang="fr-CH" sz="1400" i="1" dirty="0" smtClean="0">
                <a:solidFill>
                  <a:schemeClr val="bg2"/>
                </a:solidFill>
                <a:latin typeface="+mn-lt"/>
                <a:cs typeface="Arial" charset="0"/>
              </a:rPr>
              <a:t>.</a:t>
            </a:r>
            <a:br>
              <a:rPr lang="fr-CH" sz="1400" i="1" dirty="0" smtClean="0">
                <a:solidFill>
                  <a:schemeClr val="bg2"/>
                </a:solidFill>
                <a:latin typeface="+mn-lt"/>
                <a:cs typeface="Arial" charset="0"/>
              </a:rPr>
            </a:br>
            <a:r>
              <a:rPr lang="fr-CH" sz="1400" i="1" dirty="0" err="1" smtClean="0">
                <a:solidFill>
                  <a:schemeClr val="bg2"/>
                </a:solidFill>
                <a:latin typeface="+mn-lt"/>
                <a:cs typeface="Arial" charset="0"/>
              </a:rPr>
              <a:t>Kommt</a:t>
            </a:r>
            <a:r>
              <a:rPr lang="fr-CH" sz="1400" i="1" dirty="0" smtClean="0">
                <a:solidFill>
                  <a:schemeClr val="bg2"/>
                </a:solidFill>
                <a:latin typeface="+mn-lt"/>
                <a:cs typeface="Arial" charset="0"/>
              </a:rPr>
              <a:t> Der net </a:t>
            </a:r>
            <a:r>
              <a:rPr lang="fr-CH" sz="1400" i="1" dirty="0" err="1" smtClean="0">
                <a:solidFill>
                  <a:schemeClr val="bg2"/>
                </a:solidFill>
                <a:latin typeface="+mn-lt"/>
                <a:cs typeface="Arial" charset="0"/>
              </a:rPr>
              <a:t>gewëss</a:t>
            </a:r>
            <a:r>
              <a:rPr lang="fr-CH" sz="1400" i="1" dirty="0" smtClean="0">
                <a:solidFill>
                  <a:schemeClr val="bg2"/>
                </a:solidFill>
                <a:latin typeface="+mn-lt"/>
                <a:cs typeface="Arial" charset="0"/>
              </a:rPr>
              <a:t>,</a:t>
            </a:r>
            <a:br>
              <a:rPr lang="fr-CH" sz="1400" i="1" dirty="0" smtClean="0">
                <a:solidFill>
                  <a:schemeClr val="bg2"/>
                </a:solidFill>
                <a:latin typeface="+mn-lt"/>
                <a:cs typeface="Arial" charset="0"/>
              </a:rPr>
            </a:br>
            <a:r>
              <a:rPr lang="fr-CH" sz="1400" i="1" dirty="0" smtClean="0">
                <a:solidFill>
                  <a:schemeClr val="bg2"/>
                </a:solidFill>
                <a:latin typeface="+mn-lt"/>
                <a:cs typeface="Arial" charset="0"/>
              </a:rPr>
              <a:t>Da </a:t>
            </a:r>
            <a:r>
              <a:rPr lang="fr-CH" sz="1400" i="1" dirty="0" err="1" smtClean="0">
                <a:solidFill>
                  <a:schemeClr val="bg2"/>
                </a:solidFill>
                <a:latin typeface="+mn-lt"/>
                <a:cs typeface="Arial" charset="0"/>
              </a:rPr>
              <a:t>kritt</a:t>
            </a:r>
            <a:r>
              <a:rPr lang="fr-CH" sz="1400" i="1" dirty="0" smtClean="0">
                <a:solidFill>
                  <a:schemeClr val="bg2"/>
                </a:solidFill>
                <a:latin typeface="+mn-lt"/>
                <a:cs typeface="Arial" charset="0"/>
              </a:rPr>
              <a:t> Der e </a:t>
            </a:r>
            <a:r>
              <a:rPr lang="fr-CH" sz="1400" i="1" dirty="0" err="1" smtClean="0">
                <a:solidFill>
                  <a:schemeClr val="bg2"/>
                </a:solidFill>
                <a:latin typeface="+mn-lt"/>
                <a:cs typeface="Arial" charset="0"/>
              </a:rPr>
              <a:t>Schouss</a:t>
            </a:r>
            <a:r>
              <a:rPr lang="fr-CH" sz="1400" i="1" dirty="0" smtClean="0">
                <a:solidFill>
                  <a:schemeClr val="bg2"/>
                </a:solidFill>
                <a:latin typeface="+mn-lt"/>
                <a:cs typeface="Arial" charset="0"/>
              </a:rPr>
              <a:t> </a:t>
            </a:r>
            <a:r>
              <a:rPr lang="fr-CH" sz="1400" i="1" dirty="0" err="1" smtClean="0">
                <a:solidFill>
                  <a:schemeClr val="bg2"/>
                </a:solidFill>
                <a:latin typeface="+mn-lt"/>
                <a:cs typeface="Arial" charset="0"/>
              </a:rPr>
              <a:t>voll</a:t>
            </a:r>
            <a:r>
              <a:rPr lang="fr-CH" sz="1400" i="1" dirty="0" smtClean="0">
                <a:solidFill>
                  <a:schemeClr val="bg2"/>
                </a:solidFill>
                <a:latin typeface="+mn-lt"/>
                <a:cs typeface="Arial" charset="0"/>
              </a:rPr>
              <a:t> </a:t>
            </a:r>
            <a:r>
              <a:rPr lang="fr-CH" sz="1400" i="1" dirty="0" err="1" smtClean="0">
                <a:solidFill>
                  <a:schemeClr val="bg2"/>
                </a:solidFill>
                <a:latin typeface="+mn-lt"/>
                <a:cs typeface="Arial" charset="0"/>
              </a:rPr>
              <a:t>Nëss</a:t>
            </a:r>
            <a:r>
              <a:rPr lang="fr-CH" sz="1400" i="1" dirty="0" smtClean="0">
                <a:solidFill>
                  <a:schemeClr val="bg2"/>
                </a:solidFill>
                <a:latin typeface="+mn-lt"/>
                <a:cs typeface="Arial" charset="0"/>
              </a:rPr>
              <a:t>.</a:t>
            </a:r>
            <a:endParaRPr lang="fr-CH" sz="1400" dirty="0">
              <a:solidFill>
                <a:schemeClr val="bg2"/>
              </a:solidFill>
              <a:latin typeface="+mn-lt"/>
              <a:cs typeface="Arial" charset="0"/>
            </a:endParaRPr>
          </a:p>
        </p:txBody>
      </p:sp>
      <p:sp>
        <p:nvSpPr>
          <p:cNvPr id="8" name="Rectangle 7"/>
          <p:cNvSpPr/>
          <p:nvPr/>
        </p:nvSpPr>
        <p:spPr>
          <a:xfrm>
            <a:off x="323528" y="929986"/>
            <a:ext cx="4248472" cy="707886"/>
          </a:xfrm>
          <a:prstGeom prst="rect">
            <a:avLst/>
          </a:prstGeom>
        </p:spPr>
        <p:txBody>
          <a:bodyPr wrap="square">
            <a:spAutoFit/>
          </a:bodyPr>
          <a:lstStyle/>
          <a:p>
            <a:r>
              <a:rPr lang="en-US" sz="2000" b="1" i="1" dirty="0" err="1" smtClean="0">
                <a:latin typeface="+mj-lt"/>
              </a:rPr>
              <a:t>Liichtmëssdag</a:t>
            </a:r>
            <a:r>
              <a:rPr lang="en-US" sz="2000" b="1" i="1" dirty="0" smtClean="0">
                <a:latin typeface="+mj-lt"/>
              </a:rPr>
              <a:t>, </a:t>
            </a:r>
          </a:p>
          <a:p>
            <a:r>
              <a:rPr lang="en-US" sz="2000" dirty="0" smtClean="0">
                <a:latin typeface="+mj-lt"/>
              </a:rPr>
              <a:t>Candlemas, 2 February</a:t>
            </a:r>
          </a:p>
        </p:txBody>
      </p:sp>
      <p:pic>
        <p:nvPicPr>
          <p:cNvPr id="11" name="HergottsBlieschen.mp3">
            <a:hlinkClick r:id="" action="ppaction://media"/>
          </p:cNvPr>
          <p:cNvPicPr>
            <a:picLocks noRot="1" noChangeAspect="1"/>
          </p:cNvPicPr>
          <p:nvPr>
            <a:audioFile r:link="rId1"/>
            <p:extLst>
              <p:ext uri="{DAA4B4D4-6D71-4841-9C94-3DE7FCFB9230}">
                <p14:media xmlns:p14="http://schemas.microsoft.com/office/powerpoint/2010/main" xmlns="" r:link="rId4"/>
              </p:ext>
            </p:extLst>
          </p:nvPr>
        </p:nvPicPr>
        <p:blipFill>
          <a:blip r:embed="rId5" cstate="print"/>
          <a:stretch>
            <a:fillRect/>
          </a:stretch>
        </p:blipFill>
        <p:spPr>
          <a:xfrm>
            <a:off x="8028384" y="5949280"/>
            <a:ext cx="304800" cy="304800"/>
          </a:xfrm>
          <a:prstGeom prst="rect">
            <a:avLst/>
          </a:prstGeom>
        </p:spPr>
      </p:pic>
      <p:pic>
        <p:nvPicPr>
          <p:cNvPr id="10" name="Picture 2" descr="X:\Powerpoint Luxembourg\PHOTOS\Connaitre\slide33-129210.jpg"/>
          <p:cNvPicPr>
            <a:picLocks noChangeAspect="1" noChangeArrowheads="1"/>
          </p:cNvPicPr>
          <p:nvPr/>
        </p:nvPicPr>
        <p:blipFill>
          <a:blip r:embed="rId6" cstate="print"/>
          <a:srcRect/>
          <a:stretch>
            <a:fillRect/>
          </a:stretch>
        </p:blipFill>
        <p:spPr bwMode="auto">
          <a:xfrm>
            <a:off x="4499992" y="1258127"/>
            <a:ext cx="3839220" cy="4373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37"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Festivals and traditions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34</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Rectangle 6"/>
          <p:cNvSpPr/>
          <p:nvPr/>
        </p:nvSpPr>
        <p:spPr>
          <a:xfrm>
            <a:off x="323528" y="929986"/>
            <a:ext cx="6048672" cy="707886"/>
          </a:xfrm>
          <a:prstGeom prst="rect">
            <a:avLst/>
          </a:prstGeom>
        </p:spPr>
        <p:txBody>
          <a:bodyPr wrap="square">
            <a:spAutoFit/>
          </a:bodyPr>
          <a:lstStyle/>
          <a:p>
            <a:r>
              <a:rPr lang="en-GB" sz="2000" b="1" i="1" dirty="0" smtClean="0">
                <a:latin typeface="+mj-lt"/>
              </a:rPr>
              <a:t>Fuesend,</a:t>
            </a:r>
            <a:endParaRPr lang="en-GB" sz="2000" i="1" dirty="0" smtClean="0">
              <a:latin typeface="+mj-lt"/>
            </a:endParaRPr>
          </a:p>
          <a:p>
            <a:r>
              <a:rPr lang="en-GB" sz="2000" dirty="0" smtClean="0">
                <a:latin typeface="+mj-lt"/>
              </a:rPr>
              <a:t>carnival, from 2 February to Ash Wednesday</a:t>
            </a:r>
          </a:p>
        </p:txBody>
      </p:sp>
      <p:pic>
        <p:nvPicPr>
          <p:cNvPr id="10" name="Picture 2" descr="X:\Powerpoint Luxembourg\PHOTOS\Connaitre\slide34-129880.jpg"/>
          <p:cNvPicPr>
            <a:picLocks noChangeAspect="1" noChangeArrowheads="1"/>
          </p:cNvPicPr>
          <p:nvPr/>
        </p:nvPicPr>
        <p:blipFill>
          <a:blip r:embed="rId3" cstate="print"/>
          <a:srcRect/>
          <a:stretch>
            <a:fillRect/>
          </a:stretch>
        </p:blipFill>
        <p:spPr bwMode="auto">
          <a:xfrm>
            <a:off x="454488" y="1988840"/>
            <a:ext cx="3571838"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X:\Powerpoint Luxembourg\PHOTOS\Connaitre\slide 34-191724.jpg"/>
          <p:cNvPicPr>
            <a:picLocks noChangeAspect="1" noChangeArrowheads="1"/>
          </p:cNvPicPr>
          <p:nvPr/>
        </p:nvPicPr>
        <p:blipFill>
          <a:blip r:embed="rId4" cstate="print"/>
          <a:srcRect/>
          <a:stretch>
            <a:fillRect/>
          </a:stretch>
        </p:blipFill>
        <p:spPr bwMode="auto">
          <a:xfrm>
            <a:off x="4427984" y="2852936"/>
            <a:ext cx="4122191" cy="2747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Festivals and traditions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35</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8" name="Rectangle 7"/>
          <p:cNvSpPr/>
          <p:nvPr/>
        </p:nvSpPr>
        <p:spPr>
          <a:xfrm>
            <a:off x="323528" y="929986"/>
            <a:ext cx="4248472" cy="707886"/>
          </a:xfrm>
          <a:prstGeom prst="rect">
            <a:avLst/>
          </a:prstGeom>
        </p:spPr>
        <p:txBody>
          <a:bodyPr wrap="square">
            <a:spAutoFit/>
          </a:bodyPr>
          <a:lstStyle/>
          <a:p>
            <a:r>
              <a:rPr lang="en-GB" sz="2000" b="1" i="1" dirty="0" smtClean="0">
                <a:latin typeface="+mj-lt"/>
              </a:rPr>
              <a:t>Bretzelsonndeg,</a:t>
            </a:r>
          </a:p>
          <a:p>
            <a:r>
              <a:rPr lang="en-GB" sz="2000" dirty="0" smtClean="0">
                <a:latin typeface="+mj-lt"/>
              </a:rPr>
              <a:t>Pretzel Sunday, fourth Sunday of Lent</a:t>
            </a:r>
            <a:endParaRPr lang="en-GB" sz="2000" dirty="0">
              <a:latin typeface="+mj-lt"/>
            </a:endParaRPr>
          </a:p>
        </p:txBody>
      </p:sp>
      <p:pic>
        <p:nvPicPr>
          <p:cNvPr id="9" name="Picture 7" descr="X:\wietan\Présentation_PPT_Luxembourg_14.08.2012\Connaître le Luxembourg_images\sip_141205.jpg"/>
          <p:cNvPicPr>
            <a:picLocks noChangeAspect="1" noChangeArrowheads="1"/>
          </p:cNvPicPr>
          <p:nvPr/>
        </p:nvPicPr>
        <p:blipFill>
          <a:blip r:embed="rId3" cstate="print"/>
          <a:srcRect/>
          <a:stretch>
            <a:fillRect/>
          </a:stretch>
        </p:blipFill>
        <p:spPr bwMode="auto">
          <a:xfrm>
            <a:off x="3707904" y="2204864"/>
            <a:ext cx="4077072"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Festivals and traditions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36</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9" name="Rectangle 8"/>
          <p:cNvSpPr/>
          <p:nvPr/>
        </p:nvSpPr>
        <p:spPr>
          <a:xfrm>
            <a:off x="323528" y="929986"/>
            <a:ext cx="2570135" cy="400110"/>
          </a:xfrm>
          <a:prstGeom prst="rect">
            <a:avLst/>
          </a:prstGeom>
        </p:spPr>
        <p:txBody>
          <a:bodyPr wrap="none">
            <a:spAutoFit/>
          </a:bodyPr>
          <a:lstStyle/>
          <a:p>
            <a:r>
              <a:rPr lang="en-GB" sz="2000" b="1" i="1" dirty="0" smtClean="0">
                <a:latin typeface="+mj-lt"/>
              </a:rPr>
              <a:t>Oktav</a:t>
            </a:r>
            <a:r>
              <a:rPr lang="en-GB" sz="2000" b="1" dirty="0" smtClean="0">
                <a:latin typeface="+mj-lt"/>
              </a:rPr>
              <a:t> and </a:t>
            </a:r>
            <a:r>
              <a:rPr lang="en-GB" sz="2000" b="1" i="1" dirty="0" smtClean="0">
                <a:latin typeface="+mj-lt"/>
              </a:rPr>
              <a:t>Mäertchen</a:t>
            </a:r>
            <a:endParaRPr lang="en-GB" sz="2000" b="1" i="1" dirty="0">
              <a:latin typeface="+mj-lt"/>
            </a:endParaRPr>
          </a:p>
        </p:txBody>
      </p:sp>
      <p:pic>
        <p:nvPicPr>
          <p:cNvPr id="10" name="Picture 8"/>
          <p:cNvPicPr>
            <a:picLocks noChangeAspect="1" noChangeArrowheads="1"/>
          </p:cNvPicPr>
          <p:nvPr/>
        </p:nvPicPr>
        <p:blipFill>
          <a:blip r:embed="rId3" cstate="print"/>
          <a:stretch>
            <a:fillRect/>
          </a:stretch>
        </p:blipFill>
        <p:spPr bwMode="auto">
          <a:xfrm>
            <a:off x="4788024" y="1735130"/>
            <a:ext cx="3167714" cy="2111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9"/>
          <p:cNvPicPr>
            <a:picLocks noChangeAspect="1" noChangeArrowheads="1"/>
          </p:cNvPicPr>
          <p:nvPr/>
        </p:nvPicPr>
        <p:blipFill>
          <a:blip r:embed="rId4" cstate="print"/>
          <a:stretch>
            <a:fillRect/>
          </a:stretch>
        </p:blipFill>
        <p:spPr bwMode="auto">
          <a:xfrm>
            <a:off x="1302912" y="1700808"/>
            <a:ext cx="2531436" cy="3744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Festivals and traditions</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37</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ZoneTexte 8"/>
          <p:cNvSpPr txBox="1">
            <a:spLocks noChangeArrowheads="1"/>
          </p:cNvSpPr>
          <p:nvPr/>
        </p:nvSpPr>
        <p:spPr bwMode="auto">
          <a:xfrm>
            <a:off x="859483" y="1862822"/>
            <a:ext cx="3600450" cy="2862322"/>
          </a:xfrm>
          <a:prstGeom prst="rect">
            <a:avLst/>
          </a:prstGeom>
          <a:noFill/>
          <a:ln w="9525">
            <a:noFill/>
            <a:miter lim="800000"/>
            <a:headEnd/>
            <a:tailEnd/>
          </a:ln>
        </p:spPr>
        <p:txBody>
          <a:bodyPr>
            <a:spAutoFit/>
          </a:bodyPr>
          <a:lstStyle/>
          <a:p>
            <a:r>
              <a:rPr lang="de-DE" b="1" i="1" dirty="0" smtClean="0">
                <a:solidFill>
                  <a:schemeClr val="bg2"/>
                </a:solidFill>
                <a:latin typeface="+mn-lt"/>
                <a:cs typeface="Arial" charset="0"/>
              </a:rPr>
              <a:t>Léiwe Kleeschen</a:t>
            </a:r>
          </a:p>
          <a:p>
            <a:pPr algn="l"/>
            <a:endParaRPr lang="de-DE" sz="1800" i="1" dirty="0">
              <a:solidFill>
                <a:schemeClr val="bg2"/>
              </a:solidFill>
              <a:latin typeface="+mn-lt"/>
              <a:cs typeface="Arial" charset="0"/>
            </a:endParaRPr>
          </a:p>
          <a:p>
            <a:pPr algn="l"/>
            <a:r>
              <a:rPr lang="de-DE" sz="1800" i="1" dirty="0">
                <a:solidFill>
                  <a:schemeClr val="bg2"/>
                </a:solidFill>
                <a:latin typeface="+mn-lt"/>
                <a:cs typeface="Arial" charset="0"/>
              </a:rPr>
              <a:t>Léiwe Kleeschen, gudde Kleeschen</a:t>
            </a:r>
            <a:br>
              <a:rPr lang="de-DE" sz="1800" i="1" dirty="0">
                <a:solidFill>
                  <a:schemeClr val="bg2"/>
                </a:solidFill>
                <a:latin typeface="+mn-lt"/>
                <a:cs typeface="Arial" charset="0"/>
              </a:rPr>
            </a:br>
            <a:r>
              <a:rPr lang="de-DE" sz="1800" i="1" dirty="0">
                <a:solidFill>
                  <a:schemeClr val="bg2"/>
                </a:solidFill>
                <a:latin typeface="+mn-lt"/>
                <a:cs typeface="Arial" charset="0"/>
              </a:rPr>
              <a:t>Bréng eis Saachen, allerhand,</a:t>
            </a:r>
            <a:br>
              <a:rPr lang="de-DE" sz="1800" i="1" dirty="0">
                <a:solidFill>
                  <a:schemeClr val="bg2"/>
                </a:solidFill>
                <a:latin typeface="+mn-lt"/>
                <a:cs typeface="Arial" charset="0"/>
              </a:rPr>
            </a:br>
            <a:r>
              <a:rPr lang="de-DE" sz="1800" i="1" dirty="0">
                <a:solidFill>
                  <a:schemeClr val="bg2"/>
                </a:solidFill>
                <a:latin typeface="+mn-lt"/>
                <a:cs typeface="Arial" charset="0"/>
              </a:rPr>
              <a:t>Fir ze kucken, fir ze schmaachen,</a:t>
            </a:r>
            <a:br>
              <a:rPr lang="de-DE" sz="1800" i="1" dirty="0">
                <a:solidFill>
                  <a:schemeClr val="bg2"/>
                </a:solidFill>
                <a:latin typeface="+mn-lt"/>
                <a:cs typeface="Arial" charset="0"/>
              </a:rPr>
            </a:br>
            <a:r>
              <a:rPr lang="de-DE" sz="1800" i="1" dirty="0">
                <a:solidFill>
                  <a:schemeClr val="bg2"/>
                </a:solidFill>
                <a:latin typeface="+mn-lt"/>
                <a:cs typeface="Arial" charset="0"/>
              </a:rPr>
              <a:t>Aus dem schéinen Himmelsland.</a:t>
            </a:r>
            <a:br>
              <a:rPr lang="de-DE" sz="1800" i="1" dirty="0">
                <a:solidFill>
                  <a:schemeClr val="bg2"/>
                </a:solidFill>
                <a:latin typeface="+mn-lt"/>
                <a:cs typeface="Arial" charset="0"/>
              </a:rPr>
            </a:br>
            <a:r>
              <a:rPr lang="de-DE" sz="1800" i="1" dirty="0">
                <a:solidFill>
                  <a:schemeClr val="bg2"/>
                </a:solidFill>
                <a:latin typeface="+mn-lt"/>
                <a:cs typeface="Arial" charset="0"/>
              </a:rPr>
              <a:t>Bei der Dier do stinn eis Telleren</a:t>
            </a:r>
            <a:br>
              <a:rPr lang="de-DE" sz="1800" i="1" dirty="0">
                <a:solidFill>
                  <a:schemeClr val="bg2"/>
                </a:solidFill>
                <a:latin typeface="+mn-lt"/>
                <a:cs typeface="Arial" charset="0"/>
              </a:rPr>
            </a:br>
            <a:r>
              <a:rPr lang="de-DE" sz="1800" i="1" dirty="0">
                <a:solidFill>
                  <a:schemeClr val="bg2"/>
                </a:solidFill>
                <a:latin typeface="+mn-lt"/>
                <a:cs typeface="Arial" charset="0"/>
              </a:rPr>
              <a:t>Beieneen an enger Rei</a:t>
            </a:r>
            <a:br>
              <a:rPr lang="de-DE" sz="1800" i="1" dirty="0">
                <a:solidFill>
                  <a:schemeClr val="bg2"/>
                </a:solidFill>
                <a:latin typeface="+mn-lt"/>
                <a:cs typeface="Arial" charset="0"/>
              </a:rPr>
            </a:br>
            <a:r>
              <a:rPr lang="de-DE" sz="1800" i="1" dirty="0">
                <a:solidFill>
                  <a:schemeClr val="bg2"/>
                </a:solidFill>
                <a:latin typeface="+mn-lt"/>
                <a:cs typeface="Arial" charset="0"/>
              </a:rPr>
              <a:t>'T läit och Hee do fir Däin Iesel</a:t>
            </a:r>
            <a:br>
              <a:rPr lang="de-DE" sz="1800" i="1" dirty="0">
                <a:solidFill>
                  <a:schemeClr val="bg2"/>
                </a:solidFill>
                <a:latin typeface="+mn-lt"/>
                <a:cs typeface="Arial" charset="0"/>
              </a:rPr>
            </a:br>
            <a:r>
              <a:rPr lang="de-DE" sz="1800" i="1" dirty="0">
                <a:solidFill>
                  <a:schemeClr val="bg2"/>
                </a:solidFill>
                <a:latin typeface="+mn-lt"/>
                <a:cs typeface="Arial" charset="0"/>
              </a:rPr>
              <a:t>Dofir bréng ons Spillgezei. </a:t>
            </a:r>
            <a:endParaRPr lang="de-DE" sz="1800" dirty="0">
              <a:solidFill>
                <a:schemeClr val="bg2"/>
              </a:solidFill>
              <a:latin typeface="+mn-lt"/>
              <a:cs typeface="Arial" charset="0"/>
            </a:endParaRPr>
          </a:p>
        </p:txBody>
      </p:sp>
      <p:sp>
        <p:nvSpPr>
          <p:cNvPr id="8" name="Rectangle 7"/>
          <p:cNvSpPr/>
          <p:nvPr/>
        </p:nvSpPr>
        <p:spPr>
          <a:xfrm>
            <a:off x="323528" y="940619"/>
            <a:ext cx="2723823" cy="707886"/>
          </a:xfrm>
          <a:prstGeom prst="rect">
            <a:avLst/>
          </a:prstGeom>
        </p:spPr>
        <p:txBody>
          <a:bodyPr wrap="none">
            <a:spAutoFit/>
          </a:bodyPr>
          <a:lstStyle/>
          <a:p>
            <a:r>
              <a:rPr lang="en-GB" sz="2000" b="1" i="1" dirty="0" err="1" smtClean="0">
                <a:latin typeface="+mj-lt"/>
              </a:rPr>
              <a:t>Kleeschen</a:t>
            </a:r>
            <a:r>
              <a:rPr lang="en-GB" sz="2000" b="1" i="1" dirty="0" smtClean="0">
                <a:latin typeface="+mj-lt"/>
              </a:rPr>
              <a:t>,</a:t>
            </a:r>
            <a:r>
              <a:rPr lang="en-GB" sz="2000" dirty="0" smtClean="0">
                <a:latin typeface="+mj-lt"/>
              </a:rPr>
              <a:t/>
            </a:r>
            <a:br>
              <a:rPr lang="en-GB" sz="2000" dirty="0" smtClean="0">
                <a:latin typeface="+mj-lt"/>
              </a:rPr>
            </a:br>
            <a:r>
              <a:rPr lang="en-GB" sz="2000" dirty="0" smtClean="0">
                <a:latin typeface="+mj-lt"/>
              </a:rPr>
              <a:t>St Nicholas, 6 December</a:t>
            </a:r>
            <a:endParaRPr lang="en-GB" sz="2000" dirty="0">
              <a:latin typeface="+mj-lt"/>
            </a:endParaRPr>
          </a:p>
        </p:txBody>
      </p:sp>
      <p:pic>
        <p:nvPicPr>
          <p:cNvPr id="10" name="Picture 3" descr="X:\Powerpoint Luxembourg\PHOTOS\DL_168891.jpg"/>
          <p:cNvPicPr>
            <a:picLocks noChangeAspect="1" noChangeArrowheads="1"/>
          </p:cNvPicPr>
          <p:nvPr/>
        </p:nvPicPr>
        <p:blipFill>
          <a:blip r:embed="rId4" cstate="print"/>
          <a:srcRect/>
          <a:stretch>
            <a:fillRect/>
          </a:stretch>
        </p:blipFill>
        <p:spPr bwMode="auto">
          <a:xfrm>
            <a:off x="4644008" y="1988840"/>
            <a:ext cx="4200077" cy="3434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Léiwe Kleeschen, Gudde Kleeschen.mp3">
            <a:hlinkClick r:id="" action="ppaction://media"/>
          </p:cNvPr>
          <p:cNvPicPr>
            <a:picLocks noRot="1" noChangeAspect="1"/>
          </p:cNvPicPr>
          <p:nvPr>
            <a:audioFile r:link="rId1"/>
          </p:nvPr>
        </p:nvPicPr>
        <p:blipFill>
          <a:blip r:embed="rId5" cstate="print"/>
          <a:stretch>
            <a:fillRect/>
          </a:stretch>
        </p:blipFill>
        <p:spPr>
          <a:xfrm>
            <a:off x="8551872" y="572132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35"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Famous Luxembourgers </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38</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pic>
        <p:nvPicPr>
          <p:cNvPr id="30" name="Picture 5" descr="D:\collage\sip_159452.jpg"/>
          <p:cNvPicPr>
            <a:picLocks noChangeAspect="1" noChangeArrowheads="1"/>
          </p:cNvPicPr>
          <p:nvPr/>
        </p:nvPicPr>
        <p:blipFill>
          <a:blip r:embed="rId3" cstate="print"/>
          <a:srcRect/>
          <a:stretch>
            <a:fillRect/>
          </a:stretch>
        </p:blipFill>
        <p:spPr bwMode="auto">
          <a:xfrm>
            <a:off x="683568" y="3428567"/>
            <a:ext cx="1296144" cy="1947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 descr="D:\collage\sip_127859.jpg"/>
          <p:cNvPicPr>
            <a:picLocks noChangeAspect="1" noChangeArrowheads="1"/>
          </p:cNvPicPr>
          <p:nvPr/>
        </p:nvPicPr>
        <p:blipFill>
          <a:blip r:embed="rId4" cstate="print"/>
          <a:srcRect/>
          <a:stretch>
            <a:fillRect/>
          </a:stretch>
        </p:blipFill>
        <p:spPr bwMode="auto">
          <a:xfrm>
            <a:off x="2710425" y="3486293"/>
            <a:ext cx="1152128" cy="1855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Picture 4" descr="D:\collage\sip_160954.jpg"/>
          <p:cNvPicPr>
            <a:picLocks noChangeAspect="1" noChangeArrowheads="1"/>
          </p:cNvPicPr>
          <p:nvPr/>
        </p:nvPicPr>
        <p:blipFill>
          <a:blip r:embed="rId5" cstate="print"/>
          <a:srcRect/>
          <a:stretch>
            <a:fillRect/>
          </a:stretch>
        </p:blipFill>
        <p:spPr bwMode="auto">
          <a:xfrm>
            <a:off x="3779912" y="1269061"/>
            <a:ext cx="2055660" cy="136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7" descr="D:\collage\sip_162697.jpg"/>
          <p:cNvPicPr>
            <a:picLocks noChangeAspect="1" noChangeArrowheads="1"/>
          </p:cNvPicPr>
          <p:nvPr/>
        </p:nvPicPr>
        <p:blipFill>
          <a:blip r:embed="rId6" cstate="print"/>
          <a:stretch>
            <a:fillRect/>
          </a:stretch>
        </p:blipFill>
        <p:spPr bwMode="auto">
          <a:xfrm>
            <a:off x="683568" y="1258127"/>
            <a:ext cx="2088232" cy="1389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Image 33" descr="sip_153567.jpg"/>
          <p:cNvPicPr>
            <a:picLocks noChangeAspect="1"/>
          </p:cNvPicPr>
          <p:nvPr/>
        </p:nvPicPr>
        <p:blipFill>
          <a:blip r:embed="rId7" cstate="print"/>
          <a:stretch>
            <a:fillRect/>
          </a:stretch>
        </p:blipFill>
        <p:spPr>
          <a:xfrm>
            <a:off x="4499992" y="4005064"/>
            <a:ext cx="1827558" cy="1277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8" descr="D:\collage\sip_149230.jpg"/>
          <p:cNvPicPr>
            <a:picLocks noChangeAspect="1" noChangeArrowheads="1"/>
          </p:cNvPicPr>
          <p:nvPr/>
        </p:nvPicPr>
        <p:blipFill>
          <a:blip r:embed="rId8" cstate="print"/>
          <a:srcRect/>
          <a:stretch>
            <a:fillRect/>
          </a:stretch>
        </p:blipFill>
        <p:spPr bwMode="auto">
          <a:xfrm>
            <a:off x="6876256" y="1260550"/>
            <a:ext cx="1416532" cy="2160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 name="ZoneTexte 14"/>
          <p:cNvSpPr txBox="1">
            <a:spLocks noChangeArrowheads="1"/>
          </p:cNvSpPr>
          <p:nvPr/>
        </p:nvSpPr>
        <p:spPr bwMode="auto">
          <a:xfrm>
            <a:off x="648068" y="2759662"/>
            <a:ext cx="1475660" cy="276999"/>
          </a:xfrm>
          <a:prstGeom prst="rect">
            <a:avLst/>
          </a:prstGeom>
          <a:noFill/>
          <a:ln w="9525">
            <a:noFill/>
            <a:miter lim="800000"/>
            <a:headEnd/>
            <a:tailEnd/>
          </a:ln>
        </p:spPr>
        <p:txBody>
          <a:bodyPr wrap="none">
            <a:spAutoFit/>
          </a:bodyPr>
          <a:lstStyle/>
          <a:p>
            <a:r>
              <a:rPr lang="fr-CH" sz="1200" b="1" dirty="0">
                <a:solidFill>
                  <a:schemeClr val="bg2"/>
                </a:solidFill>
                <a:latin typeface="+mn-lt"/>
                <a:cs typeface="Arial" charset="0"/>
              </a:rPr>
              <a:t>Jean-Claude Juncker</a:t>
            </a:r>
          </a:p>
        </p:txBody>
      </p:sp>
      <p:sp>
        <p:nvSpPr>
          <p:cNvPr id="37" name="ZoneTexte 15"/>
          <p:cNvSpPr txBox="1">
            <a:spLocks noChangeArrowheads="1"/>
          </p:cNvSpPr>
          <p:nvPr/>
        </p:nvSpPr>
        <p:spPr bwMode="auto">
          <a:xfrm>
            <a:off x="6844357" y="3535330"/>
            <a:ext cx="867160" cy="276999"/>
          </a:xfrm>
          <a:prstGeom prst="rect">
            <a:avLst/>
          </a:prstGeom>
          <a:noFill/>
          <a:ln w="9525">
            <a:noFill/>
            <a:miter lim="800000"/>
            <a:headEnd/>
            <a:tailEnd/>
          </a:ln>
        </p:spPr>
        <p:txBody>
          <a:bodyPr wrap="none">
            <a:spAutoFit/>
          </a:bodyPr>
          <a:lstStyle/>
          <a:p>
            <a:r>
              <a:rPr lang="fr-CH" sz="1200" b="1" dirty="0">
                <a:solidFill>
                  <a:schemeClr val="bg2"/>
                </a:solidFill>
                <a:latin typeface="+mn-lt"/>
                <a:cs typeface="Arial" charset="0"/>
              </a:rPr>
              <a:t>Léa </a:t>
            </a:r>
            <a:r>
              <a:rPr lang="fr-CH" sz="1200" b="1" dirty="0" err="1">
                <a:solidFill>
                  <a:schemeClr val="bg2"/>
                </a:solidFill>
                <a:latin typeface="+mn-lt"/>
                <a:cs typeface="Arial" charset="0"/>
              </a:rPr>
              <a:t>Linster</a:t>
            </a:r>
            <a:endParaRPr lang="fr-CH" sz="1200" b="1" dirty="0">
              <a:solidFill>
                <a:schemeClr val="bg2"/>
              </a:solidFill>
              <a:latin typeface="+mn-lt"/>
            </a:endParaRPr>
          </a:p>
        </p:txBody>
      </p:sp>
      <p:sp>
        <p:nvSpPr>
          <p:cNvPr id="38" name="ZoneTexte 18"/>
          <p:cNvSpPr txBox="1">
            <a:spLocks noChangeArrowheads="1"/>
          </p:cNvSpPr>
          <p:nvPr/>
        </p:nvSpPr>
        <p:spPr bwMode="auto">
          <a:xfrm>
            <a:off x="3761069" y="2760062"/>
            <a:ext cx="2088232" cy="553998"/>
          </a:xfrm>
          <a:prstGeom prst="rect">
            <a:avLst/>
          </a:prstGeom>
          <a:noFill/>
          <a:ln w="9525">
            <a:noFill/>
            <a:miter lim="800000"/>
            <a:headEnd/>
            <a:tailEnd/>
          </a:ln>
        </p:spPr>
        <p:txBody>
          <a:bodyPr wrap="square">
            <a:spAutoFit/>
          </a:bodyPr>
          <a:lstStyle/>
          <a:p>
            <a:r>
              <a:rPr lang="fr-CH" sz="1200" b="1" dirty="0">
                <a:solidFill>
                  <a:schemeClr val="bg2"/>
                </a:solidFill>
                <a:latin typeface="+mn-lt"/>
                <a:cs typeface="Arial" charset="0"/>
              </a:rPr>
              <a:t>Guy </a:t>
            </a:r>
            <a:r>
              <a:rPr lang="fr-CH" sz="1200" b="1" dirty="0" err="1">
                <a:solidFill>
                  <a:schemeClr val="bg2"/>
                </a:solidFill>
                <a:latin typeface="+mn-lt"/>
                <a:cs typeface="Arial" charset="0"/>
              </a:rPr>
              <a:t>Helminger</a:t>
            </a:r>
            <a:endParaRPr lang="fr-CH" sz="1200" b="1" dirty="0">
              <a:solidFill>
                <a:schemeClr val="bg2"/>
              </a:solidFill>
              <a:latin typeface="+mn-lt"/>
              <a:cs typeface="Arial" charset="0"/>
            </a:endParaRPr>
          </a:p>
          <a:p>
            <a:endParaRPr lang="fr-CH" dirty="0">
              <a:solidFill>
                <a:schemeClr val="bg2"/>
              </a:solidFill>
              <a:latin typeface="+mn-lt"/>
            </a:endParaRPr>
          </a:p>
        </p:txBody>
      </p:sp>
      <p:sp>
        <p:nvSpPr>
          <p:cNvPr id="39" name="ZoneTexte 16"/>
          <p:cNvSpPr txBox="1">
            <a:spLocks noChangeArrowheads="1"/>
          </p:cNvSpPr>
          <p:nvPr/>
        </p:nvSpPr>
        <p:spPr bwMode="auto">
          <a:xfrm>
            <a:off x="611857" y="5476723"/>
            <a:ext cx="1439863" cy="553998"/>
          </a:xfrm>
          <a:prstGeom prst="rect">
            <a:avLst/>
          </a:prstGeom>
          <a:noFill/>
          <a:ln w="9525">
            <a:noFill/>
            <a:miter lim="800000"/>
            <a:headEnd/>
            <a:tailEnd/>
          </a:ln>
        </p:spPr>
        <p:txBody>
          <a:bodyPr>
            <a:spAutoFit/>
          </a:bodyPr>
          <a:lstStyle/>
          <a:p>
            <a:r>
              <a:rPr lang="fr-CH" sz="1200" b="1" dirty="0">
                <a:solidFill>
                  <a:schemeClr val="bg2"/>
                </a:solidFill>
                <a:latin typeface="+mn-lt"/>
                <a:cs typeface="Arial" charset="0"/>
              </a:rPr>
              <a:t>Jules Hoffmann</a:t>
            </a:r>
          </a:p>
          <a:p>
            <a:pPr algn="ctr"/>
            <a:endParaRPr lang="fr-CH" dirty="0">
              <a:solidFill>
                <a:schemeClr val="bg2"/>
              </a:solidFill>
              <a:latin typeface="+mn-lt"/>
            </a:endParaRPr>
          </a:p>
        </p:txBody>
      </p:sp>
      <p:sp>
        <p:nvSpPr>
          <p:cNvPr id="40" name="ZoneTexte 17"/>
          <p:cNvSpPr txBox="1">
            <a:spLocks noChangeArrowheads="1"/>
          </p:cNvSpPr>
          <p:nvPr/>
        </p:nvSpPr>
        <p:spPr bwMode="auto">
          <a:xfrm>
            <a:off x="2638417" y="5412925"/>
            <a:ext cx="1321067" cy="553998"/>
          </a:xfrm>
          <a:prstGeom prst="rect">
            <a:avLst/>
          </a:prstGeom>
          <a:noFill/>
          <a:ln w="9525">
            <a:noFill/>
            <a:miter lim="800000"/>
            <a:headEnd/>
            <a:tailEnd/>
          </a:ln>
        </p:spPr>
        <p:txBody>
          <a:bodyPr wrap="none">
            <a:spAutoFit/>
          </a:bodyPr>
          <a:lstStyle/>
          <a:p>
            <a:r>
              <a:rPr lang="fr-CH" sz="1200" b="1" dirty="0">
                <a:solidFill>
                  <a:schemeClr val="bg2"/>
                </a:solidFill>
                <a:latin typeface="+mn-lt"/>
                <a:cs typeface="Arial" charset="0"/>
              </a:rPr>
              <a:t>Désirée </a:t>
            </a:r>
            <a:r>
              <a:rPr lang="fr-CH" sz="1200" b="1" dirty="0" err="1">
                <a:solidFill>
                  <a:schemeClr val="bg2"/>
                </a:solidFill>
                <a:latin typeface="+mn-lt"/>
                <a:cs typeface="Arial" charset="0"/>
              </a:rPr>
              <a:t>Nosbusch</a:t>
            </a:r>
            <a:endParaRPr lang="fr-CH" sz="1200" b="1" dirty="0">
              <a:solidFill>
                <a:schemeClr val="bg2"/>
              </a:solidFill>
              <a:latin typeface="+mn-lt"/>
              <a:cs typeface="Arial" charset="0"/>
            </a:endParaRPr>
          </a:p>
          <a:p>
            <a:endParaRPr lang="fr-CH" dirty="0">
              <a:solidFill>
                <a:schemeClr val="bg2"/>
              </a:solidFill>
              <a:latin typeface="+mn-lt"/>
            </a:endParaRPr>
          </a:p>
        </p:txBody>
      </p:sp>
      <p:sp>
        <p:nvSpPr>
          <p:cNvPr id="41" name="ZoneTexte 19"/>
          <p:cNvSpPr txBox="1">
            <a:spLocks noChangeArrowheads="1"/>
          </p:cNvSpPr>
          <p:nvPr/>
        </p:nvSpPr>
        <p:spPr bwMode="auto">
          <a:xfrm>
            <a:off x="4483465" y="5413725"/>
            <a:ext cx="1024639" cy="553998"/>
          </a:xfrm>
          <a:prstGeom prst="rect">
            <a:avLst/>
          </a:prstGeom>
          <a:noFill/>
          <a:ln w="9525">
            <a:noFill/>
            <a:miter lim="800000"/>
            <a:headEnd/>
            <a:tailEnd/>
          </a:ln>
        </p:spPr>
        <p:txBody>
          <a:bodyPr wrap="none">
            <a:spAutoFit/>
          </a:bodyPr>
          <a:lstStyle/>
          <a:p>
            <a:r>
              <a:rPr lang="lb-LU" sz="1200" b="1" dirty="0">
                <a:solidFill>
                  <a:schemeClr val="bg2"/>
                </a:solidFill>
                <a:latin typeface="+mn-lt"/>
                <a:cs typeface="Arial" charset="0"/>
              </a:rPr>
              <a:t>Andy Schleck</a:t>
            </a:r>
            <a:endParaRPr lang="fr-CH" sz="1200" b="1" dirty="0">
              <a:solidFill>
                <a:schemeClr val="bg2"/>
              </a:solidFill>
              <a:latin typeface="+mn-lt"/>
              <a:cs typeface="Arial" charset="0"/>
            </a:endParaRPr>
          </a:p>
          <a:p>
            <a:endParaRPr lang="fr-CH" dirty="0">
              <a:solidFill>
                <a:schemeClr val="bg2"/>
              </a:solidFill>
              <a:latin typeface="+mn-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Did you know that…?</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39</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idx="1"/>
          </p:nvPr>
        </p:nvSpPr>
        <p:spPr>
          <a:xfrm>
            <a:off x="489099" y="1146010"/>
            <a:ext cx="8229600" cy="4929411"/>
          </a:xfrm>
        </p:spPr>
        <p:txBody>
          <a:bodyPr/>
          <a:lstStyle/>
          <a:p>
            <a:pPr marL="361950" indent="-361950" eaLnBrk="1" hangingPunct="1">
              <a:spcBef>
                <a:spcPts val="0"/>
              </a:spcBef>
            </a:pPr>
            <a:r>
              <a:rPr lang="en-GB" sz="1800" dirty="0" smtClean="0">
                <a:cs typeface="Arial" charset="0"/>
              </a:rPr>
              <a:t>three researchers of Luxembourg origin have won </a:t>
            </a:r>
            <a:br>
              <a:rPr lang="en-GB" sz="1800" dirty="0" smtClean="0">
                <a:cs typeface="Arial" charset="0"/>
              </a:rPr>
            </a:br>
            <a:r>
              <a:rPr lang="en-GB" sz="1800" dirty="0" smtClean="0">
                <a:cs typeface="Arial" charset="0"/>
              </a:rPr>
              <a:t>a Nobel Prize? </a:t>
            </a:r>
          </a:p>
          <a:p>
            <a:pPr marL="361950" indent="-361950" eaLnBrk="1" hangingPunct="1">
              <a:spcBef>
                <a:spcPts val="0"/>
              </a:spcBef>
              <a:buNone/>
            </a:pPr>
            <a:endParaRPr lang="en-GB" sz="1800" dirty="0" smtClean="0">
              <a:cs typeface="Arial" charset="0"/>
            </a:endParaRPr>
          </a:p>
          <a:p>
            <a:pPr marL="361950" indent="-361950" eaLnBrk="1" hangingPunct="1">
              <a:spcBef>
                <a:spcPts val="0"/>
              </a:spcBef>
            </a:pPr>
            <a:r>
              <a:rPr lang="en-GB" sz="1800" dirty="0" smtClean="0">
                <a:cs typeface="Arial" charset="0"/>
              </a:rPr>
              <a:t>Luxembourg has won the Eurovision Song Contest </a:t>
            </a:r>
            <a:br>
              <a:rPr lang="en-GB" sz="1800" dirty="0" smtClean="0">
                <a:cs typeface="Arial" charset="0"/>
              </a:rPr>
            </a:br>
            <a:r>
              <a:rPr lang="en-GB" sz="1800" dirty="0" smtClean="0">
                <a:cs typeface="Arial" charset="0"/>
              </a:rPr>
              <a:t>five times?</a:t>
            </a:r>
          </a:p>
          <a:p>
            <a:pPr marL="361950" indent="-361950" eaLnBrk="1" hangingPunct="1">
              <a:spcBef>
                <a:spcPts val="0"/>
              </a:spcBef>
            </a:pPr>
            <a:endParaRPr lang="en-GB" sz="1800" dirty="0" smtClean="0">
              <a:cs typeface="Arial" charset="0"/>
            </a:endParaRPr>
          </a:p>
          <a:p>
            <a:pPr marL="361950" indent="-361950" eaLnBrk="1" hangingPunct="1">
              <a:spcBef>
                <a:spcPts val="0"/>
              </a:spcBef>
            </a:pPr>
            <a:r>
              <a:rPr lang="en-GB" sz="1800" dirty="0" smtClean="0">
                <a:cs typeface="Arial" charset="0"/>
              </a:rPr>
              <a:t>the only woman in the world to have won a Bocuse </a:t>
            </a:r>
            <a:r>
              <a:rPr lang="en-GB" sz="1800" dirty="0" err="1" smtClean="0">
                <a:cs typeface="Arial" charset="0"/>
              </a:rPr>
              <a:t>d’or</a:t>
            </a:r>
            <a:r>
              <a:rPr lang="en-GB" sz="1800" dirty="0" smtClean="0">
                <a:cs typeface="Arial" charset="0"/>
              </a:rPr>
              <a:t> </a:t>
            </a:r>
            <a:br>
              <a:rPr lang="en-GB" sz="1800" dirty="0" smtClean="0">
                <a:cs typeface="Arial" charset="0"/>
              </a:rPr>
            </a:br>
            <a:r>
              <a:rPr lang="en-GB" sz="1800" dirty="0" smtClean="0">
                <a:cs typeface="Arial" charset="0"/>
              </a:rPr>
              <a:t>is from Luxembourg?</a:t>
            </a:r>
          </a:p>
          <a:p>
            <a:pPr marL="361950" indent="-361950" eaLnBrk="1" hangingPunct="1">
              <a:spcBef>
                <a:spcPts val="0"/>
              </a:spcBef>
              <a:buNone/>
            </a:pPr>
            <a:endParaRPr lang="en-GB" sz="1800" dirty="0" smtClean="0">
              <a:cs typeface="Arial" charset="0"/>
            </a:endParaRPr>
          </a:p>
          <a:p>
            <a:pPr marL="361950" indent="-361950" eaLnBrk="1" hangingPunct="1">
              <a:spcBef>
                <a:spcPts val="0"/>
              </a:spcBef>
            </a:pPr>
            <a:r>
              <a:rPr lang="en-GB" sz="1800" dirty="0" smtClean="0">
                <a:cs typeface="Arial" charset="0"/>
              </a:rPr>
              <a:t>the father of science fiction was a Luxembourger? </a:t>
            </a:r>
          </a:p>
          <a:p>
            <a:pPr eaLnBrk="1" hangingPunct="1">
              <a:buNone/>
            </a:pPr>
            <a:endParaRPr lang="en-GB" sz="1800" dirty="0" smtClean="0">
              <a:cs typeface="Arial" charset="0"/>
            </a:endParaRPr>
          </a:p>
          <a:p>
            <a:pPr eaLnBrk="1" hangingPunct="1"/>
            <a:endParaRPr lang="en-GB" sz="1800" dirty="0" smtClean="0">
              <a:cs typeface="Arial" charset="0"/>
            </a:endParaRPr>
          </a:p>
          <a:p>
            <a:pPr eaLnBrk="1" hangingPunct="1"/>
            <a:endParaRPr lang="en-GB" sz="1800" dirty="0" smtClean="0">
              <a:cs typeface="Arial" charset="0"/>
            </a:endParaRPr>
          </a:p>
          <a:p>
            <a:pPr eaLnBrk="1" hangingPunct="1"/>
            <a:endParaRPr lang="en-GB" sz="1800" dirty="0" smtClean="0">
              <a:cs typeface="Arial" charset="0"/>
            </a:endParaRPr>
          </a:p>
          <a:p>
            <a:pPr eaLnBrk="1" hangingPunct="1"/>
            <a:endParaRPr lang="en-GB" sz="1800" dirty="0" smtClean="0">
              <a:cs typeface="Arial" charset="0"/>
            </a:endParaRPr>
          </a:p>
          <a:p>
            <a:pPr eaLnBrk="1" hangingPunct="1"/>
            <a:endParaRPr lang="en-GB" sz="1800" dirty="0" smtClean="0">
              <a:cs typeface="Arial" charset="0"/>
            </a:endParaRPr>
          </a:p>
          <a:p>
            <a:pPr algn="r" eaLnBrk="1" hangingPunct="1">
              <a:buNone/>
            </a:pPr>
            <a:endParaRPr lang="en-GB"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At a glance</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4</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idx="1"/>
          </p:nvPr>
        </p:nvSpPr>
        <p:spPr>
          <a:xfrm>
            <a:off x="499732" y="1167276"/>
            <a:ext cx="8229600" cy="4929411"/>
          </a:xfrm>
        </p:spPr>
        <p:txBody>
          <a:bodyPr/>
          <a:lstStyle/>
          <a:p>
            <a:pPr eaLnBrk="1" hangingPunct="1">
              <a:spcBef>
                <a:spcPts val="0"/>
              </a:spcBef>
              <a:spcAft>
                <a:spcPts val="0"/>
              </a:spcAft>
            </a:pPr>
            <a:r>
              <a:rPr lang="en-GB" sz="1800" b="1" dirty="0" smtClean="0">
                <a:cs typeface="Arial" charset="0"/>
              </a:rPr>
              <a:t>Official name: </a:t>
            </a:r>
            <a:r>
              <a:rPr lang="en-GB" sz="1800" dirty="0" smtClean="0">
                <a:cs typeface="Arial" charset="0"/>
              </a:rPr>
              <a:t>Grand Duchy of Luxembourg</a:t>
            </a:r>
            <a:br>
              <a:rPr lang="en-GB" sz="1800" dirty="0" smtClean="0">
                <a:cs typeface="Arial" charset="0"/>
              </a:rPr>
            </a:br>
            <a:endParaRPr lang="en-GB" sz="1200" dirty="0" smtClean="0">
              <a:cs typeface="Arial" charset="0"/>
            </a:endParaRPr>
          </a:p>
          <a:p>
            <a:pPr eaLnBrk="1" hangingPunct="1">
              <a:spcBef>
                <a:spcPts val="0"/>
              </a:spcBef>
              <a:spcAft>
                <a:spcPts val="0"/>
              </a:spcAft>
            </a:pPr>
            <a:r>
              <a:rPr lang="en-GB" sz="1800" b="1" dirty="0" smtClean="0">
                <a:cs typeface="Arial" charset="0"/>
              </a:rPr>
              <a:t>Capital:</a:t>
            </a:r>
            <a:r>
              <a:rPr lang="en-GB" sz="1800" dirty="0" smtClean="0">
                <a:cs typeface="Arial" charset="0"/>
              </a:rPr>
              <a:t> Luxembourg (115,200 inhabitants)</a:t>
            </a:r>
            <a:br>
              <a:rPr lang="en-GB" sz="1800" dirty="0" smtClean="0">
                <a:cs typeface="Arial" charset="0"/>
              </a:rPr>
            </a:br>
            <a:endParaRPr lang="en-GB" sz="1200" dirty="0" smtClean="0">
              <a:cs typeface="Arial" charset="0"/>
            </a:endParaRPr>
          </a:p>
          <a:p>
            <a:pPr eaLnBrk="1" hangingPunct="1">
              <a:spcBef>
                <a:spcPts val="0"/>
              </a:spcBef>
              <a:spcAft>
                <a:spcPts val="0"/>
              </a:spcAft>
            </a:pPr>
            <a:r>
              <a:rPr lang="en-GB" sz="1800" b="1" dirty="0" smtClean="0">
                <a:cs typeface="Arial" charset="0"/>
              </a:rPr>
              <a:t>Neighbouring countries: </a:t>
            </a:r>
            <a:r>
              <a:rPr lang="en-GB" sz="1800" dirty="0" smtClean="0">
                <a:cs typeface="Arial" charset="0"/>
              </a:rPr>
              <a:t>Belgium, France, Germany</a:t>
            </a:r>
            <a:br>
              <a:rPr lang="en-GB" sz="1800" dirty="0" smtClean="0">
                <a:cs typeface="Arial" charset="0"/>
              </a:rPr>
            </a:br>
            <a:endParaRPr lang="en-GB" sz="1200" dirty="0" smtClean="0">
              <a:cs typeface="Arial" charset="0"/>
            </a:endParaRPr>
          </a:p>
          <a:p>
            <a:pPr eaLnBrk="1" hangingPunct="1">
              <a:spcBef>
                <a:spcPts val="0"/>
              </a:spcBef>
              <a:spcAft>
                <a:spcPts val="0"/>
              </a:spcAft>
            </a:pPr>
            <a:r>
              <a:rPr lang="en-GB" sz="1800" b="1" dirty="0" smtClean="0">
                <a:cs typeface="Arial" charset="0"/>
              </a:rPr>
              <a:t>Area: </a:t>
            </a:r>
            <a:r>
              <a:rPr lang="en-GB" sz="1800" dirty="0" smtClean="0">
                <a:cs typeface="Arial" charset="0"/>
              </a:rPr>
              <a:t>2,586 km</a:t>
            </a:r>
            <a:r>
              <a:rPr lang="en-GB" sz="1800" baseline="30000" dirty="0" smtClean="0">
                <a:cs typeface="Arial" charset="0"/>
              </a:rPr>
              <a:t>2</a:t>
            </a:r>
            <a:br>
              <a:rPr lang="en-GB" sz="1800" baseline="30000" dirty="0" smtClean="0">
                <a:cs typeface="Arial" charset="0"/>
              </a:rPr>
            </a:br>
            <a:endParaRPr lang="en-GB" sz="1200" baseline="30000" dirty="0" smtClean="0">
              <a:cs typeface="Arial" charset="0"/>
            </a:endParaRPr>
          </a:p>
          <a:p>
            <a:pPr eaLnBrk="1" hangingPunct="1">
              <a:spcBef>
                <a:spcPts val="0"/>
              </a:spcBef>
              <a:spcAft>
                <a:spcPts val="0"/>
              </a:spcAft>
            </a:pPr>
            <a:r>
              <a:rPr lang="en-GB" sz="1800" b="1" dirty="0" smtClean="0">
                <a:cs typeface="Arial" charset="0"/>
              </a:rPr>
              <a:t>Languages: </a:t>
            </a:r>
            <a:r>
              <a:rPr lang="en-GB" sz="1800" dirty="0" smtClean="0">
                <a:cs typeface="Arial" charset="0"/>
              </a:rPr>
              <a:t>Luxembourgish </a:t>
            </a:r>
            <a:r>
              <a:rPr lang="en-GB" sz="1800" i="1" dirty="0" smtClean="0">
                <a:cs typeface="Arial" charset="0"/>
              </a:rPr>
              <a:t>(</a:t>
            </a:r>
            <a:r>
              <a:rPr lang="en-GB" sz="1800" i="1" dirty="0" err="1" smtClean="0">
                <a:cs typeface="Arial" charset="0"/>
              </a:rPr>
              <a:t>Lëtzebuergesch</a:t>
            </a:r>
            <a:r>
              <a:rPr lang="en-GB" sz="1800" i="1" dirty="0" smtClean="0">
                <a:cs typeface="Arial" charset="0"/>
              </a:rPr>
              <a:t>), </a:t>
            </a:r>
            <a:r>
              <a:rPr lang="en-GB" sz="1800" dirty="0" smtClean="0">
                <a:cs typeface="Arial" charset="0"/>
              </a:rPr>
              <a:t>French, German</a:t>
            </a:r>
            <a:br>
              <a:rPr lang="en-GB" sz="1800" dirty="0" smtClean="0">
                <a:cs typeface="Arial" charset="0"/>
              </a:rPr>
            </a:br>
            <a:endParaRPr lang="en-GB" sz="1200" dirty="0" smtClean="0">
              <a:cs typeface="Arial" charset="0"/>
            </a:endParaRPr>
          </a:p>
          <a:p>
            <a:pPr eaLnBrk="1" hangingPunct="1">
              <a:spcBef>
                <a:spcPts val="0"/>
              </a:spcBef>
              <a:spcAft>
                <a:spcPts val="0"/>
              </a:spcAft>
            </a:pPr>
            <a:r>
              <a:rPr lang="en-GB" sz="1800" b="1" dirty="0" smtClean="0">
                <a:cs typeface="Arial" charset="0"/>
              </a:rPr>
              <a:t>Population: </a:t>
            </a:r>
          </a:p>
          <a:p>
            <a:pPr marL="546100" lvl="1" indent="-184150" eaLnBrk="1" hangingPunct="1">
              <a:spcBef>
                <a:spcPts val="0"/>
              </a:spcBef>
              <a:spcAft>
                <a:spcPts val="0"/>
              </a:spcAft>
            </a:pPr>
            <a:r>
              <a:rPr lang="en-GB" sz="1800" dirty="0" smtClean="0">
                <a:cs typeface="Arial" charset="0"/>
              </a:rPr>
              <a:t>576,200 inhabitants; </a:t>
            </a:r>
          </a:p>
          <a:p>
            <a:pPr marL="546100" lvl="1" indent="-184150" eaLnBrk="1" hangingPunct="1">
              <a:spcBef>
                <a:spcPts val="0"/>
              </a:spcBef>
              <a:spcAft>
                <a:spcPts val="0"/>
              </a:spcAft>
            </a:pPr>
            <a:r>
              <a:rPr lang="en-GB" sz="1800" dirty="0" smtClean="0">
                <a:cs typeface="Arial" charset="0"/>
              </a:rPr>
              <a:t>more than 170 nationalities;</a:t>
            </a:r>
          </a:p>
          <a:p>
            <a:pPr marL="546100" lvl="1" indent="-184150" eaLnBrk="1" hangingPunct="1">
              <a:spcBef>
                <a:spcPts val="0"/>
              </a:spcBef>
              <a:spcAft>
                <a:spcPts val="0"/>
              </a:spcAft>
            </a:pPr>
            <a:r>
              <a:rPr lang="en-GB" sz="1800" dirty="0" smtClean="0">
                <a:cs typeface="Arial" charset="0"/>
              </a:rPr>
              <a:t>percentage of foreigners: 46.7%.</a:t>
            </a:r>
            <a:br>
              <a:rPr lang="en-GB" sz="1800" dirty="0" smtClean="0">
                <a:cs typeface="Arial" charset="0"/>
              </a:rPr>
            </a:br>
            <a:r>
              <a:rPr lang="en-GB" sz="400" dirty="0" smtClean="0">
                <a:cs typeface="Arial" charset="0"/>
              </a:rPr>
              <a:t/>
            </a:r>
            <a:br>
              <a:rPr lang="en-GB" sz="400" dirty="0" smtClean="0">
                <a:cs typeface="Arial" charset="0"/>
              </a:rPr>
            </a:br>
            <a:endParaRPr lang="en-GB" sz="1200" dirty="0" smtClean="0">
              <a:cs typeface="Arial" charset="0"/>
            </a:endParaRPr>
          </a:p>
          <a:p>
            <a:pPr eaLnBrk="1" hangingPunct="1">
              <a:spcBef>
                <a:spcPts val="0"/>
              </a:spcBef>
              <a:spcAft>
                <a:spcPts val="0"/>
              </a:spcAft>
            </a:pPr>
            <a:r>
              <a:rPr lang="en-GB" sz="1800" b="1" dirty="0" smtClean="0">
                <a:cs typeface="Arial" charset="0"/>
              </a:rPr>
              <a:t>Time zone: </a:t>
            </a:r>
            <a:r>
              <a:rPr lang="en-GB" sz="1800" dirty="0" smtClean="0">
                <a:cs typeface="Arial" charset="0"/>
              </a:rPr>
              <a:t>GMT/UTC +1</a:t>
            </a:r>
            <a:br>
              <a:rPr lang="en-GB" sz="1800" dirty="0" smtClean="0">
                <a:cs typeface="Arial" charset="0"/>
              </a:rPr>
            </a:br>
            <a:endParaRPr lang="en-GB" sz="1200" dirty="0" smtClean="0">
              <a:cs typeface="Arial" charset="0"/>
            </a:endParaRPr>
          </a:p>
          <a:p>
            <a:pPr eaLnBrk="1" hangingPunct="1">
              <a:spcBef>
                <a:spcPts val="0"/>
              </a:spcBef>
              <a:spcAft>
                <a:spcPts val="0"/>
              </a:spcAft>
            </a:pPr>
            <a:r>
              <a:rPr lang="en-GB" sz="1800" b="1" dirty="0" smtClean="0">
                <a:cs typeface="Arial" charset="0"/>
              </a:rPr>
              <a:t>Currency unit: </a:t>
            </a:r>
            <a:r>
              <a:rPr lang="en-GB" sz="1800" dirty="0" smtClean="0">
                <a:cs typeface="Arial" charset="0"/>
              </a:rPr>
              <a:t>euro</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Did you know that…?</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40</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idx="1"/>
          </p:nvPr>
        </p:nvSpPr>
        <p:spPr>
          <a:xfrm>
            <a:off x="478466" y="1146010"/>
            <a:ext cx="8229600" cy="4929411"/>
          </a:xfrm>
        </p:spPr>
        <p:txBody>
          <a:bodyPr/>
          <a:lstStyle/>
          <a:p>
            <a:pPr marL="361950" indent="-361950" eaLnBrk="1" hangingPunct="1">
              <a:spcBef>
                <a:spcPts val="0"/>
              </a:spcBef>
            </a:pPr>
            <a:r>
              <a:rPr lang="en-GB" sz="1800" dirty="0" smtClean="0">
                <a:cs typeface="Arial" charset="0"/>
              </a:rPr>
              <a:t>three elements of Luxembourg’s heritage are officially </a:t>
            </a:r>
            <a:br>
              <a:rPr lang="en-GB" sz="1800" dirty="0" smtClean="0">
                <a:cs typeface="Arial" charset="0"/>
              </a:rPr>
            </a:br>
            <a:r>
              <a:rPr lang="en-GB" sz="1800" dirty="0" smtClean="0">
                <a:cs typeface="Arial" charset="0"/>
              </a:rPr>
              <a:t>recognised by UNESCO? </a:t>
            </a:r>
          </a:p>
          <a:p>
            <a:pPr marL="361950" indent="-361950" eaLnBrk="1" hangingPunct="1">
              <a:spcBef>
                <a:spcPts val="0"/>
              </a:spcBef>
              <a:buNone/>
            </a:pPr>
            <a:endParaRPr lang="en-GB" sz="1800" dirty="0" smtClean="0">
              <a:cs typeface="Arial" charset="0"/>
            </a:endParaRPr>
          </a:p>
          <a:p>
            <a:pPr marL="361950" indent="-361950" eaLnBrk="1" hangingPunct="1">
              <a:spcBef>
                <a:spcPts val="0"/>
              </a:spcBef>
            </a:pPr>
            <a:r>
              <a:rPr lang="en-GB" sz="1800" dirty="0" smtClean="0">
                <a:cs typeface="Arial" charset="0"/>
              </a:rPr>
              <a:t>Luxembourg contributes around 1% of its GNI to </a:t>
            </a:r>
            <a:br>
              <a:rPr lang="en-GB" sz="1800" dirty="0" smtClean="0">
                <a:cs typeface="Arial" charset="0"/>
              </a:rPr>
            </a:br>
            <a:r>
              <a:rPr lang="en-GB" sz="1800" dirty="0" smtClean="0">
                <a:cs typeface="Arial" charset="0"/>
              </a:rPr>
              <a:t>official development assistance?</a:t>
            </a:r>
          </a:p>
          <a:p>
            <a:pPr marL="361950" indent="-361950" eaLnBrk="1" hangingPunct="1">
              <a:spcBef>
                <a:spcPts val="0"/>
              </a:spcBef>
            </a:pPr>
            <a:endParaRPr lang="en-GB" sz="1800" dirty="0" smtClean="0">
              <a:cs typeface="Arial" charset="0"/>
            </a:endParaRPr>
          </a:p>
          <a:p>
            <a:pPr marL="361950" indent="-361950" eaLnBrk="1" hangingPunct="1">
              <a:spcBef>
                <a:spcPts val="0"/>
              </a:spcBef>
            </a:pPr>
            <a:r>
              <a:rPr lang="en-GB" sz="1800" dirty="0" smtClean="0">
                <a:cs typeface="Arial" charset="0"/>
              </a:rPr>
              <a:t>Luxembourger Pierre Werner is considered the </a:t>
            </a:r>
            <a:br>
              <a:rPr lang="en-GB" sz="1800" dirty="0" smtClean="0">
                <a:cs typeface="Arial" charset="0"/>
              </a:rPr>
            </a:br>
            <a:r>
              <a:rPr lang="en-GB" sz="1800" dirty="0" smtClean="0">
                <a:cs typeface="Arial" charset="0"/>
              </a:rPr>
              <a:t>‘forefather of the euro’?</a:t>
            </a:r>
          </a:p>
          <a:p>
            <a:pPr marL="361950" indent="-361950" eaLnBrk="1" hangingPunct="1">
              <a:spcBef>
                <a:spcPts val="0"/>
              </a:spcBef>
            </a:pPr>
            <a:endParaRPr lang="en-GB" sz="1800" dirty="0" smtClean="0">
              <a:cs typeface="Arial" charset="0"/>
            </a:endParaRPr>
          </a:p>
          <a:p>
            <a:pPr marL="361950" indent="-361950" eaLnBrk="1" hangingPunct="1">
              <a:spcBef>
                <a:spcPts val="0"/>
              </a:spcBef>
            </a:pPr>
            <a:r>
              <a:rPr lang="en-GB" sz="1800" dirty="0" smtClean="0">
                <a:cs typeface="Arial" charset="0"/>
              </a:rPr>
              <a:t>Luxembourg is the only city to have been chosen as </a:t>
            </a:r>
            <a:br>
              <a:rPr lang="en-GB" sz="1800" dirty="0" smtClean="0">
                <a:cs typeface="Arial" charset="0"/>
              </a:rPr>
            </a:br>
            <a:r>
              <a:rPr lang="en-GB" sz="1800" dirty="0" smtClean="0">
                <a:cs typeface="Arial" charset="0"/>
              </a:rPr>
              <a:t>European Capital of Culture on two occasions?</a:t>
            </a:r>
          </a:p>
          <a:p>
            <a:pPr eaLnBrk="1" hangingPunct="1"/>
            <a:endParaRPr lang="en-GB" sz="1800" dirty="0" smtClean="0">
              <a:cs typeface="Arial" charset="0"/>
            </a:endParaRPr>
          </a:p>
          <a:p>
            <a:pPr eaLnBrk="1" hangingPunct="1"/>
            <a:endParaRPr lang="en-GB" sz="1800" dirty="0" smtClean="0">
              <a:cs typeface="Arial" charset="0"/>
            </a:endParaRPr>
          </a:p>
          <a:p>
            <a:pPr eaLnBrk="1" hangingPunct="1"/>
            <a:endParaRPr lang="en-GB" sz="1800" dirty="0" smtClean="0">
              <a:cs typeface="Arial" charset="0"/>
            </a:endParaRPr>
          </a:p>
          <a:p>
            <a:pPr eaLnBrk="1" hangingPunct="1"/>
            <a:endParaRPr lang="en-GB" sz="1800" dirty="0" smtClean="0">
              <a:cs typeface="Arial" charset="0"/>
            </a:endParaRPr>
          </a:p>
          <a:p>
            <a:pPr eaLnBrk="1" hangingPunct="1"/>
            <a:endParaRPr lang="en-GB" sz="1800" dirty="0" smtClean="0">
              <a:cs typeface="Arial" charset="0"/>
            </a:endParaRPr>
          </a:p>
          <a:p>
            <a:pPr eaLnBrk="1" hangingPunct="1">
              <a:buFont typeface="Arial" charset="0"/>
              <a:buNone/>
            </a:pPr>
            <a:endParaRPr lang="en-GB" sz="1800" dirty="0" smtClean="0">
              <a:latin typeface="Arial" charset="0"/>
              <a:cs typeface="Arial" charset="0"/>
            </a:endParaRPr>
          </a:p>
          <a:p>
            <a:pPr>
              <a:buNone/>
            </a:pPr>
            <a:endParaRPr lang="en-GB" sz="1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Did you know that…?</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41</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idx="1"/>
          </p:nvPr>
        </p:nvSpPr>
        <p:spPr>
          <a:xfrm>
            <a:off x="489099" y="1163885"/>
            <a:ext cx="8229600" cy="4929411"/>
          </a:xfrm>
        </p:spPr>
        <p:txBody>
          <a:bodyPr/>
          <a:lstStyle/>
          <a:p>
            <a:pPr marL="361950" indent="-361950" eaLnBrk="1" hangingPunct="1">
              <a:spcBef>
                <a:spcPts val="0"/>
              </a:spcBef>
            </a:pPr>
            <a:r>
              <a:rPr lang="en-GB" sz="1800" dirty="0" smtClean="0">
                <a:cs typeface="Arial" charset="0"/>
              </a:rPr>
              <a:t>four Luxembourgers have won the Tour de France?</a:t>
            </a:r>
          </a:p>
          <a:p>
            <a:pPr marL="361950" indent="-361950" eaLnBrk="1" hangingPunct="1">
              <a:spcBef>
                <a:spcPts val="0"/>
              </a:spcBef>
            </a:pPr>
            <a:endParaRPr lang="en-GB" sz="1800" dirty="0" smtClean="0">
              <a:cs typeface="Arial" charset="0"/>
            </a:endParaRPr>
          </a:p>
          <a:p>
            <a:pPr marL="361950" indent="-361950" eaLnBrk="1" hangingPunct="1">
              <a:spcBef>
                <a:spcPts val="0"/>
              </a:spcBef>
            </a:pPr>
            <a:r>
              <a:rPr lang="en-GB" sz="1800" dirty="0" smtClean="0">
                <a:cs typeface="Arial" charset="0"/>
              </a:rPr>
              <a:t>Robert Schuman, one of the founding fathers of Europe, </a:t>
            </a:r>
            <a:br>
              <a:rPr lang="en-GB" sz="1800" dirty="0" smtClean="0">
                <a:cs typeface="Arial" charset="0"/>
              </a:rPr>
            </a:br>
            <a:r>
              <a:rPr lang="en-GB" sz="1800" dirty="0" smtClean="0">
                <a:cs typeface="Arial" charset="0"/>
              </a:rPr>
              <a:t>was born in Luxembourg City?</a:t>
            </a:r>
          </a:p>
          <a:p>
            <a:pPr marL="361950" indent="-361950" eaLnBrk="1" hangingPunct="1">
              <a:spcBef>
                <a:spcPts val="0"/>
              </a:spcBef>
            </a:pPr>
            <a:endParaRPr lang="en-GB" sz="1800" dirty="0" smtClean="0">
              <a:cs typeface="Arial" charset="0"/>
            </a:endParaRPr>
          </a:p>
          <a:p>
            <a:pPr marL="361950" indent="-361950" eaLnBrk="1" hangingPunct="1">
              <a:spcBef>
                <a:spcPts val="0"/>
              </a:spcBef>
            </a:pPr>
            <a:r>
              <a:rPr lang="en-GB" sz="1800" dirty="0" smtClean="0">
                <a:cs typeface="Arial" charset="0"/>
              </a:rPr>
              <a:t>Luxembourg is ranked 19th in the world on the </a:t>
            </a:r>
            <a:br>
              <a:rPr lang="en-GB" sz="1800" dirty="0" smtClean="0">
                <a:cs typeface="Arial" charset="0"/>
              </a:rPr>
            </a:br>
            <a:r>
              <a:rPr lang="en-GB" sz="1800" dirty="0" smtClean="0">
                <a:cs typeface="Arial" charset="0"/>
              </a:rPr>
              <a:t>Human Development Index?</a:t>
            </a:r>
          </a:p>
          <a:p>
            <a:pPr marL="361950" indent="-361950" eaLnBrk="1" hangingPunct="1">
              <a:spcBef>
                <a:spcPts val="0"/>
              </a:spcBef>
            </a:pPr>
            <a:endParaRPr lang="en-GB" sz="1800" dirty="0" smtClean="0">
              <a:cs typeface="Arial" charset="0"/>
            </a:endParaRPr>
          </a:p>
          <a:p>
            <a:pPr marL="361950" indent="-361950" eaLnBrk="1" hangingPunct="1">
              <a:spcBef>
                <a:spcPts val="0"/>
              </a:spcBef>
            </a:pPr>
            <a:r>
              <a:rPr lang="en-GB" sz="1800" dirty="0" smtClean="0">
                <a:cs typeface="Arial" charset="0"/>
              </a:rPr>
              <a:t>nearly all Luxembourgers speak at least two languages?</a:t>
            </a:r>
          </a:p>
          <a:p>
            <a:pPr eaLnBrk="1" hangingPunct="1"/>
            <a:endParaRPr lang="en-GB" sz="1800" dirty="0" smtClean="0">
              <a:cs typeface="Arial" charset="0"/>
            </a:endParaRPr>
          </a:p>
          <a:p>
            <a:pPr eaLnBrk="1" hangingPunct="1"/>
            <a:endParaRPr lang="en-GB" sz="1800" dirty="0" smtClean="0">
              <a:cs typeface="Arial" charset="0"/>
            </a:endParaRPr>
          </a:p>
          <a:p>
            <a:pPr eaLnBrk="1" hangingPunct="1"/>
            <a:endParaRPr lang="en-GB" sz="1800" dirty="0" smtClean="0">
              <a:cs typeface="Arial" charset="0"/>
            </a:endParaRPr>
          </a:p>
          <a:p>
            <a:pPr eaLnBrk="1" hangingPunct="1"/>
            <a:endParaRPr lang="en-GB" sz="1800" dirty="0" smtClean="0">
              <a:cs typeface="Arial" charset="0"/>
            </a:endParaRPr>
          </a:p>
          <a:p>
            <a:pPr eaLnBrk="1" hangingPunct="1"/>
            <a:endParaRPr lang="en-GB" sz="1800" dirty="0" smtClean="0">
              <a:cs typeface="Arial" charset="0"/>
            </a:endParaRPr>
          </a:p>
          <a:p>
            <a:pPr algn="r" eaLnBrk="1" hangingPunct="1">
              <a:buNone/>
            </a:pPr>
            <a:endParaRPr lang="en-GB"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Luxembourg, easily accessible</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5</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pic>
        <p:nvPicPr>
          <p:cNvPr id="7" name="Image 6" descr="carte-generale-EN.jpg"/>
          <p:cNvPicPr>
            <a:picLocks noChangeAspect="1"/>
          </p:cNvPicPr>
          <p:nvPr/>
        </p:nvPicPr>
        <p:blipFill>
          <a:blip r:embed="rId3" cstate="print"/>
          <a:stretch>
            <a:fillRect/>
          </a:stretch>
        </p:blipFill>
        <p:spPr>
          <a:xfrm>
            <a:off x="1850470" y="916930"/>
            <a:ext cx="4809762" cy="530732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Geography</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6</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sz="half" idx="1"/>
          </p:nvPr>
        </p:nvSpPr>
        <p:spPr>
          <a:xfrm>
            <a:off x="510365" y="1153670"/>
            <a:ext cx="3917619" cy="4860000"/>
          </a:xfrm>
        </p:spPr>
        <p:txBody>
          <a:bodyPr/>
          <a:lstStyle/>
          <a:p>
            <a:pPr eaLnBrk="1" hangingPunct="1">
              <a:spcBef>
                <a:spcPts val="0"/>
              </a:spcBef>
              <a:spcAft>
                <a:spcPts val="0"/>
              </a:spcAft>
            </a:pPr>
            <a:r>
              <a:rPr lang="en-GB" sz="1800" b="1" dirty="0" smtClean="0">
                <a:cs typeface="Arial" charset="0"/>
              </a:rPr>
              <a:t>Area: </a:t>
            </a:r>
            <a:r>
              <a:rPr lang="en-GB" sz="1800" dirty="0" smtClean="0">
                <a:cs typeface="Arial" charset="0"/>
              </a:rPr>
              <a:t>2,586 km</a:t>
            </a:r>
            <a:r>
              <a:rPr lang="en-GB" sz="1800" baseline="30000" dirty="0" smtClean="0">
                <a:cs typeface="Arial" charset="0"/>
              </a:rPr>
              <a:t>2</a:t>
            </a:r>
            <a:br>
              <a:rPr lang="en-GB" sz="1800" baseline="30000" dirty="0" smtClean="0">
                <a:cs typeface="Arial" charset="0"/>
              </a:rPr>
            </a:br>
            <a:r>
              <a:rPr lang="en-GB" sz="1800" baseline="30000" dirty="0" smtClean="0">
                <a:cs typeface="Arial" charset="0"/>
              </a:rPr>
              <a:t/>
            </a:r>
            <a:br>
              <a:rPr lang="en-GB" sz="1800" baseline="30000" dirty="0" smtClean="0">
                <a:cs typeface="Arial" charset="0"/>
              </a:rPr>
            </a:br>
            <a:endParaRPr lang="en-GB" sz="600" baseline="30000" dirty="0" smtClean="0">
              <a:cs typeface="Arial" charset="0"/>
            </a:endParaRPr>
          </a:p>
          <a:p>
            <a:pPr eaLnBrk="1" hangingPunct="1">
              <a:spcBef>
                <a:spcPts val="0"/>
              </a:spcBef>
              <a:spcAft>
                <a:spcPts val="0"/>
              </a:spcAft>
            </a:pPr>
            <a:r>
              <a:rPr lang="en-GB" sz="1800" b="1" dirty="0" smtClean="0">
                <a:cs typeface="Arial" charset="0"/>
              </a:rPr>
              <a:t>Neighbouring countries: </a:t>
            </a:r>
            <a:br>
              <a:rPr lang="en-GB" sz="1800" b="1" dirty="0" smtClean="0">
                <a:cs typeface="Arial" charset="0"/>
              </a:rPr>
            </a:br>
            <a:r>
              <a:rPr lang="en-GB" sz="1800" b="1" dirty="0" smtClean="0">
                <a:cs typeface="Arial" charset="0"/>
              </a:rPr>
              <a:t>B</a:t>
            </a:r>
            <a:r>
              <a:rPr lang="en-GB" sz="1800" dirty="0" smtClean="0">
                <a:cs typeface="Arial" charset="0"/>
              </a:rPr>
              <a:t>elgium, Germany and France</a:t>
            </a:r>
            <a:br>
              <a:rPr lang="en-GB" sz="1800" dirty="0" smtClean="0">
                <a:cs typeface="Arial" charset="0"/>
              </a:rPr>
            </a:br>
            <a:r>
              <a:rPr lang="en-GB" sz="600" dirty="0" smtClean="0">
                <a:cs typeface="Arial" charset="0"/>
              </a:rPr>
              <a:t/>
            </a:r>
            <a:br>
              <a:rPr lang="en-GB" sz="600" dirty="0" smtClean="0">
                <a:cs typeface="Arial" charset="0"/>
              </a:rPr>
            </a:br>
            <a:endParaRPr lang="en-GB" sz="600" dirty="0" smtClean="0">
              <a:cs typeface="Arial" charset="0"/>
            </a:endParaRPr>
          </a:p>
          <a:p>
            <a:pPr eaLnBrk="1" hangingPunct="1">
              <a:spcBef>
                <a:spcPts val="0"/>
              </a:spcBef>
              <a:spcAft>
                <a:spcPts val="600"/>
              </a:spcAft>
            </a:pPr>
            <a:r>
              <a:rPr lang="en-GB" sz="1800" b="1" dirty="0" smtClean="0">
                <a:cs typeface="Arial" charset="0"/>
              </a:rPr>
              <a:t>2 natural regions: </a:t>
            </a:r>
            <a:br>
              <a:rPr lang="en-GB" sz="1800" b="1" dirty="0" smtClean="0">
                <a:cs typeface="Arial" charset="0"/>
              </a:rPr>
            </a:br>
            <a:r>
              <a:rPr lang="en-GB" sz="1800" dirty="0" smtClean="0">
                <a:cs typeface="Arial" charset="0"/>
              </a:rPr>
              <a:t>Oesling (north) and </a:t>
            </a:r>
            <a:br>
              <a:rPr lang="en-GB" sz="1800" dirty="0" smtClean="0">
                <a:cs typeface="Arial" charset="0"/>
              </a:rPr>
            </a:br>
            <a:r>
              <a:rPr lang="en-GB" sz="1800" dirty="0" smtClean="0">
                <a:cs typeface="Arial" charset="0"/>
              </a:rPr>
              <a:t>Gutland (west, south and east)</a:t>
            </a:r>
          </a:p>
          <a:p>
            <a:pPr marL="542925" lvl="1" indent="-180975" eaLnBrk="1" hangingPunct="1">
              <a:spcBef>
                <a:spcPts val="0"/>
              </a:spcBef>
              <a:spcAft>
                <a:spcPts val="600"/>
              </a:spcAft>
            </a:pPr>
            <a:r>
              <a:rPr lang="en-GB" sz="1800" b="1" dirty="0" smtClean="0">
                <a:ea typeface="+mn-ea"/>
                <a:cs typeface="Arial" charset="0"/>
              </a:rPr>
              <a:t>Oesling:</a:t>
            </a:r>
            <a:r>
              <a:rPr lang="en-GB" sz="1800" dirty="0" smtClean="0">
                <a:ea typeface="+mn-ea"/>
                <a:cs typeface="Arial" charset="0"/>
              </a:rPr>
              <a:t> wooded region, rivers and lakes, 2 nature reserves</a:t>
            </a:r>
          </a:p>
          <a:p>
            <a:pPr marL="542925" lvl="1" indent="-180975" eaLnBrk="1" hangingPunct="1">
              <a:spcBef>
                <a:spcPts val="0"/>
              </a:spcBef>
              <a:spcAft>
                <a:spcPts val="600"/>
              </a:spcAft>
            </a:pPr>
            <a:r>
              <a:rPr lang="en-GB" sz="1800" b="1" dirty="0" smtClean="0">
                <a:ea typeface="+mn-ea"/>
                <a:cs typeface="Arial" charset="0"/>
              </a:rPr>
              <a:t>Gutland:</a:t>
            </a:r>
            <a:r>
              <a:rPr lang="en-GB" sz="1800" dirty="0" smtClean="0">
                <a:ea typeface="+mn-ea"/>
                <a:cs typeface="Arial" charset="0"/>
              </a:rPr>
              <a:t> open countryside </a:t>
            </a:r>
            <a:br>
              <a:rPr lang="en-GB" sz="1800" dirty="0" smtClean="0">
                <a:ea typeface="+mn-ea"/>
                <a:cs typeface="Arial" charset="0"/>
              </a:rPr>
            </a:br>
            <a:r>
              <a:rPr lang="en-GB" sz="1800" dirty="0" smtClean="0">
                <a:ea typeface="+mn-ea"/>
                <a:cs typeface="Arial" charset="0"/>
              </a:rPr>
              <a:t>and forests, 1 nature reserve</a:t>
            </a:r>
            <a:r>
              <a:rPr lang="en-GB" sz="600" dirty="0" smtClean="0">
                <a:ea typeface="+mn-ea"/>
                <a:cs typeface="Arial" charset="0"/>
              </a:rPr>
              <a:t/>
            </a:r>
            <a:br>
              <a:rPr lang="en-GB" sz="600" dirty="0" smtClean="0">
                <a:ea typeface="+mn-ea"/>
                <a:cs typeface="Arial" charset="0"/>
              </a:rPr>
            </a:br>
            <a:endParaRPr lang="en-GB" sz="600" dirty="0" smtClean="0">
              <a:ea typeface="+mn-ea"/>
              <a:cs typeface="Arial" charset="0"/>
            </a:endParaRPr>
          </a:p>
          <a:p>
            <a:pPr eaLnBrk="1" hangingPunct="1">
              <a:spcBef>
                <a:spcPts val="0"/>
              </a:spcBef>
              <a:spcAft>
                <a:spcPts val="0"/>
              </a:spcAft>
            </a:pPr>
            <a:r>
              <a:rPr lang="en-GB" sz="1800" b="1" dirty="0" smtClean="0">
                <a:cs typeface="Arial" charset="0"/>
              </a:rPr>
              <a:t>Climate: </a:t>
            </a:r>
            <a:r>
              <a:rPr lang="en-GB" sz="1800" dirty="0" smtClean="0">
                <a:cs typeface="Arial" charset="0"/>
              </a:rPr>
              <a:t>temperate</a:t>
            </a:r>
          </a:p>
          <a:p>
            <a:pPr eaLnBrk="1" hangingPunct="1">
              <a:spcAft>
                <a:spcPts val="600"/>
              </a:spcAft>
            </a:pPr>
            <a:endParaRPr lang="en-GB" sz="1800" b="1" dirty="0" smtClean="0">
              <a:cs typeface="Arial" charset="0"/>
            </a:endParaRPr>
          </a:p>
          <a:p>
            <a:pPr eaLnBrk="1" hangingPunct="1">
              <a:spcAft>
                <a:spcPts val="600"/>
              </a:spcAft>
            </a:pPr>
            <a:endParaRPr lang="en-GB" sz="1800" b="1" dirty="0" smtClean="0">
              <a:cs typeface="Arial" charset="0"/>
            </a:endParaRPr>
          </a:p>
          <a:p>
            <a:endParaRPr lang="en-GB" sz="1800" dirty="0"/>
          </a:p>
        </p:txBody>
      </p:sp>
      <p:pic>
        <p:nvPicPr>
          <p:cNvPr id="10" name="Image 9" descr="carte-geographique-EN.jpg"/>
          <p:cNvPicPr>
            <a:picLocks noChangeAspect="1"/>
          </p:cNvPicPr>
          <p:nvPr/>
        </p:nvPicPr>
        <p:blipFill>
          <a:blip r:embed="rId3" cstate="print"/>
          <a:stretch>
            <a:fillRect/>
          </a:stretch>
        </p:blipFill>
        <p:spPr>
          <a:xfrm>
            <a:off x="4801635" y="1273776"/>
            <a:ext cx="3604936" cy="481952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Political system</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7</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idx="1"/>
          </p:nvPr>
        </p:nvSpPr>
        <p:spPr>
          <a:xfrm>
            <a:off x="499732" y="1153670"/>
            <a:ext cx="8229600" cy="4929411"/>
          </a:xfrm>
        </p:spPr>
        <p:txBody>
          <a:bodyPr/>
          <a:lstStyle/>
          <a:p>
            <a:pPr marL="361950" indent="-361950" eaLnBrk="1" hangingPunct="1">
              <a:spcBef>
                <a:spcPts val="0"/>
              </a:spcBef>
              <a:spcAft>
                <a:spcPts val="0"/>
              </a:spcAft>
            </a:pPr>
            <a:r>
              <a:rPr lang="en-GB" sz="1800" b="1" dirty="0" smtClean="0">
                <a:cs typeface="Arial" charset="0"/>
              </a:rPr>
              <a:t>Form of government: </a:t>
            </a:r>
            <a:r>
              <a:rPr lang="en-GB" sz="1800" dirty="0" smtClean="0">
                <a:cs typeface="Arial" charset="0"/>
              </a:rPr>
              <a:t>parliamentary democracy in the form </a:t>
            </a:r>
            <a:br>
              <a:rPr lang="en-GB" sz="1800" dirty="0" smtClean="0">
                <a:cs typeface="Arial" charset="0"/>
              </a:rPr>
            </a:br>
            <a:r>
              <a:rPr lang="en-GB" sz="1800" dirty="0" smtClean="0">
                <a:cs typeface="Arial" charset="0"/>
              </a:rPr>
              <a:t>of a constitutional monarchy </a:t>
            </a:r>
            <a:br>
              <a:rPr lang="en-GB" sz="1800" dirty="0" smtClean="0">
                <a:cs typeface="Arial" charset="0"/>
              </a:rPr>
            </a:br>
            <a:r>
              <a:rPr lang="en-GB" sz="600" dirty="0" smtClean="0">
                <a:cs typeface="Arial" charset="0"/>
              </a:rPr>
              <a:t/>
            </a:r>
            <a:br>
              <a:rPr lang="en-GB" sz="600" dirty="0" smtClean="0">
                <a:cs typeface="Arial" charset="0"/>
              </a:rPr>
            </a:br>
            <a:endParaRPr lang="en-GB" sz="600" dirty="0" smtClean="0">
              <a:cs typeface="Arial" charset="0"/>
            </a:endParaRPr>
          </a:p>
          <a:p>
            <a:pPr marL="361950" indent="-361950" eaLnBrk="1" hangingPunct="1">
              <a:spcBef>
                <a:spcPts val="0"/>
              </a:spcBef>
              <a:spcAft>
                <a:spcPts val="0"/>
              </a:spcAft>
            </a:pPr>
            <a:r>
              <a:rPr lang="en-GB" sz="1800" b="1" dirty="0" smtClean="0">
                <a:cs typeface="Arial" charset="0"/>
              </a:rPr>
              <a:t>Constitution: </a:t>
            </a:r>
            <a:r>
              <a:rPr lang="en-GB" sz="1800" dirty="0" smtClean="0">
                <a:cs typeface="Arial" charset="0"/>
              </a:rPr>
              <a:t>Constitution of the Grand Duchy of Luxembourg </a:t>
            </a:r>
            <a:br>
              <a:rPr lang="en-GB" sz="1800" dirty="0" smtClean="0">
                <a:cs typeface="Arial" charset="0"/>
              </a:rPr>
            </a:br>
            <a:r>
              <a:rPr lang="en-GB" sz="1800" dirty="0" smtClean="0">
                <a:cs typeface="Arial" charset="0"/>
              </a:rPr>
              <a:t>of 17 October 1868, amended on several occasions</a:t>
            </a:r>
            <a:br>
              <a:rPr lang="en-GB" sz="1800" dirty="0" smtClean="0">
                <a:cs typeface="Arial" charset="0"/>
              </a:rPr>
            </a:br>
            <a:r>
              <a:rPr lang="en-GB" sz="600" dirty="0" smtClean="0">
                <a:cs typeface="Arial" charset="0"/>
              </a:rPr>
              <a:t/>
            </a:r>
            <a:br>
              <a:rPr lang="en-GB" sz="600" dirty="0" smtClean="0">
                <a:cs typeface="Arial" charset="0"/>
              </a:rPr>
            </a:br>
            <a:endParaRPr lang="en-GB" sz="600" dirty="0" smtClean="0">
              <a:cs typeface="Arial" charset="0"/>
            </a:endParaRPr>
          </a:p>
          <a:p>
            <a:pPr marL="361950" indent="-361950" eaLnBrk="1" hangingPunct="1">
              <a:spcBef>
                <a:spcPts val="0"/>
              </a:spcBef>
              <a:spcAft>
                <a:spcPts val="0"/>
              </a:spcAft>
            </a:pPr>
            <a:r>
              <a:rPr lang="en-GB" sz="1800" b="1" dirty="0" smtClean="0">
                <a:cs typeface="Arial" charset="0"/>
              </a:rPr>
              <a:t>Universal suffrage: </a:t>
            </a:r>
            <a:r>
              <a:rPr lang="en-GB" sz="1800" dirty="0" smtClean="0">
                <a:cs typeface="Arial" charset="0"/>
              </a:rPr>
              <a:t>introduced in 1919</a:t>
            </a:r>
            <a:br>
              <a:rPr lang="en-GB" sz="1800" dirty="0" smtClean="0">
                <a:cs typeface="Arial" charset="0"/>
              </a:rPr>
            </a:br>
            <a:r>
              <a:rPr lang="en-GB" sz="600" dirty="0" smtClean="0">
                <a:cs typeface="Arial" charset="0"/>
              </a:rPr>
              <a:t/>
            </a:r>
            <a:br>
              <a:rPr lang="en-GB" sz="600" dirty="0" smtClean="0">
                <a:cs typeface="Arial" charset="0"/>
              </a:rPr>
            </a:br>
            <a:endParaRPr lang="en-GB" sz="600" dirty="0" smtClean="0">
              <a:cs typeface="Arial" charset="0"/>
            </a:endParaRPr>
          </a:p>
          <a:p>
            <a:pPr marL="361950" indent="-361950" eaLnBrk="1" hangingPunct="1">
              <a:spcBef>
                <a:spcPts val="0"/>
              </a:spcBef>
              <a:spcAft>
                <a:spcPts val="0"/>
              </a:spcAft>
            </a:pPr>
            <a:r>
              <a:rPr lang="en-GB" sz="1800" b="1" dirty="0" smtClean="0">
                <a:cs typeface="Arial" charset="0"/>
              </a:rPr>
              <a:t>Head of state: </a:t>
            </a:r>
            <a:r>
              <a:rPr lang="en-GB" sz="1800" dirty="0" smtClean="0">
                <a:cs typeface="Arial" charset="0"/>
              </a:rPr>
              <a:t>HRH Grand Duke Henri</a:t>
            </a:r>
            <a:br>
              <a:rPr lang="en-GB" sz="1800" dirty="0" smtClean="0">
                <a:cs typeface="Arial" charset="0"/>
              </a:rPr>
            </a:br>
            <a:r>
              <a:rPr lang="en-GB" sz="600" dirty="0" smtClean="0">
                <a:cs typeface="Arial" charset="0"/>
              </a:rPr>
              <a:t/>
            </a:r>
            <a:br>
              <a:rPr lang="en-GB" sz="600" dirty="0" smtClean="0">
                <a:cs typeface="Arial" charset="0"/>
              </a:rPr>
            </a:br>
            <a:endParaRPr lang="en-GB" sz="600" dirty="0" smtClean="0">
              <a:cs typeface="Arial" charset="0"/>
            </a:endParaRPr>
          </a:p>
          <a:p>
            <a:pPr marL="361950" indent="-361950" eaLnBrk="1" hangingPunct="1">
              <a:spcBef>
                <a:spcPts val="0"/>
              </a:spcBef>
              <a:spcAft>
                <a:spcPts val="0"/>
              </a:spcAft>
            </a:pPr>
            <a:r>
              <a:rPr lang="en-GB" sz="1800" b="1" dirty="0" smtClean="0">
                <a:cs typeface="Arial" charset="0"/>
              </a:rPr>
              <a:t>Parliament (Chamber of Deputies): </a:t>
            </a:r>
            <a:r>
              <a:rPr lang="en-GB" sz="1800" dirty="0" smtClean="0">
                <a:cs typeface="Arial" charset="0"/>
              </a:rPr>
              <a:t>60 members</a:t>
            </a:r>
            <a:br>
              <a:rPr lang="en-GB" sz="1800" dirty="0" smtClean="0">
                <a:cs typeface="Arial" charset="0"/>
              </a:rPr>
            </a:br>
            <a:r>
              <a:rPr lang="en-GB" sz="600" dirty="0" smtClean="0">
                <a:cs typeface="Arial" charset="0"/>
              </a:rPr>
              <a:t/>
            </a:r>
            <a:br>
              <a:rPr lang="en-GB" sz="600" dirty="0" smtClean="0">
                <a:cs typeface="Arial" charset="0"/>
              </a:rPr>
            </a:br>
            <a:endParaRPr lang="en-GB" sz="600" dirty="0" smtClean="0">
              <a:cs typeface="Arial" charset="0"/>
            </a:endParaRPr>
          </a:p>
          <a:p>
            <a:pPr marL="361950" indent="-361950" eaLnBrk="1" hangingPunct="1">
              <a:spcBef>
                <a:spcPts val="0"/>
              </a:spcBef>
              <a:spcAft>
                <a:spcPts val="0"/>
              </a:spcAft>
            </a:pPr>
            <a:r>
              <a:rPr lang="en-GB" sz="1800" b="1" dirty="0" smtClean="0">
                <a:cs typeface="Arial" charset="0"/>
              </a:rPr>
              <a:t>Head of government: </a:t>
            </a:r>
            <a:r>
              <a:rPr lang="en-GB" sz="1800" dirty="0" smtClean="0">
                <a:cs typeface="Arial" charset="0"/>
              </a:rPr>
              <a:t>Xavier Bettel, Prime Minister, Minister of State</a:t>
            </a:r>
            <a:br>
              <a:rPr lang="en-GB" sz="1800" dirty="0" smtClean="0">
                <a:cs typeface="Arial" charset="0"/>
              </a:rPr>
            </a:br>
            <a:r>
              <a:rPr lang="en-GB" sz="600" dirty="0" smtClean="0">
                <a:cs typeface="Arial" charset="0"/>
              </a:rPr>
              <a:t/>
            </a:r>
            <a:br>
              <a:rPr lang="en-GB" sz="600" dirty="0" smtClean="0">
                <a:cs typeface="Arial" charset="0"/>
              </a:rPr>
            </a:br>
            <a:endParaRPr lang="en-GB" sz="600" dirty="0" smtClean="0">
              <a:cs typeface="Arial" charset="0"/>
            </a:endParaRPr>
          </a:p>
          <a:p>
            <a:pPr marL="361950" indent="-361950" eaLnBrk="1" hangingPunct="1">
              <a:spcBef>
                <a:spcPts val="0"/>
              </a:spcBef>
              <a:spcAft>
                <a:spcPts val="0"/>
              </a:spcAft>
            </a:pPr>
            <a:r>
              <a:rPr lang="en-GB" sz="1800" b="1" dirty="0" smtClean="0">
                <a:cs typeface="Arial" charset="0"/>
              </a:rPr>
              <a:t>Ruling parties (since 2013): </a:t>
            </a:r>
            <a:r>
              <a:rPr lang="en-GB" sz="1800" dirty="0" smtClean="0">
                <a:cs typeface="Arial" charset="0"/>
              </a:rPr>
              <a:t>coalition government between the </a:t>
            </a:r>
            <a:br>
              <a:rPr lang="en-GB" sz="1800" dirty="0" smtClean="0">
                <a:cs typeface="Arial" charset="0"/>
              </a:rPr>
            </a:br>
            <a:r>
              <a:rPr lang="en-GB" sz="1800" dirty="0" smtClean="0">
                <a:cs typeface="Arial" charset="0"/>
              </a:rPr>
              <a:t>Democratic Party (DP), the Luxembourg Socialist Workers’ Party (LSAP) </a:t>
            </a:r>
            <a:br>
              <a:rPr lang="en-GB" sz="1800" dirty="0" smtClean="0">
                <a:cs typeface="Arial" charset="0"/>
              </a:rPr>
            </a:br>
            <a:r>
              <a:rPr lang="en-GB" sz="1800" dirty="0" smtClean="0">
                <a:cs typeface="Arial" charset="0"/>
              </a:rPr>
              <a:t>and the Green Party (Déi Gréng)</a:t>
            </a:r>
            <a:br>
              <a:rPr lang="en-GB" sz="1800" dirty="0" smtClean="0">
                <a:cs typeface="Arial" charset="0"/>
              </a:rPr>
            </a:br>
            <a:r>
              <a:rPr lang="en-GB" sz="600" dirty="0" smtClean="0">
                <a:cs typeface="Arial" charset="0"/>
              </a:rPr>
              <a:t/>
            </a:r>
            <a:br>
              <a:rPr lang="en-GB" sz="600" dirty="0" smtClean="0">
                <a:cs typeface="Arial" charset="0"/>
              </a:rPr>
            </a:br>
            <a:endParaRPr lang="en-GB" sz="600" dirty="0" smtClean="0">
              <a:cs typeface="Arial" charset="0"/>
            </a:endParaRPr>
          </a:p>
          <a:p>
            <a:pPr marL="361950" indent="-361950" eaLnBrk="1" hangingPunct="1">
              <a:spcBef>
                <a:spcPts val="0"/>
              </a:spcBef>
              <a:spcAft>
                <a:spcPts val="0"/>
              </a:spcAft>
            </a:pPr>
            <a:r>
              <a:rPr lang="en-GB" sz="1800" b="1" dirty="0" smtClean="0">
                <a:cs typeface="Arial" charset="0"/>
              </a:rPr>
              <a:t>Separation of powers</a:t>
            </a:r>
          </a:p>
          <a:p>
            <a:pPr marL="0" indent="0">
              <a:buNone/>
            </a:pPr>
            <a:endParaRPr lang="en-GB"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Luxembourg in the world</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8</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idx="1"/>
          </p:nvPr>
        </p:nvSpPr>
        <p:spPr>
          <a:xfrm>
            <a:off x="510365" y="1163885"/>
            <a:ext cx="8229600" cy="4353347"/>
          </a:xfrm>
        </p:spPr>
        <p:txBody>
          <a:bodyPr/>
          <a:lstStyle/>
          <a:p>
            <a:pPr marL="361950" indent="-361950" eaLnBrk="1" hangingPunct="1">
              <a:spcBef>
                <a:spcPts val="0"/>
              </a:spcBef>
              <a:spcAft>
                <a:spcPts val="0"/>
              </a:spcAft>
            </a:pPr>
            <a:r>
              <a:rPr lang="en-GB" sz="1800" b="1" dirty="0" smtClean="0"/>
              <a:t>Greater Region: </a:t>
            </a:r>
            <a:r>
              <a:rPr lang="en-GB" sz="1800" dirty="0" smtClean="0"/>
              <a:t>Luxembourg = economic, financial and commercial hub </a:t>
            </a:r>
            <a:br>
              <a:rPr lang="en-GB" sz="1800" dirty="0" smtClean="0"/>
            </a:br>
            <a:r>
              <a:rPr lang="en-GB" sz="1800" dirty="0" smtClean="0"/>
              <a:t>of the cross-border Greater Region</a:t>
            </a:r>
            <a:br>
              <a:rPr lang="en-GB" sz="1800" dirty="0" smtClean="0"/>
            </a:br>
            <a:endParaRPr lang="en-GB" sz="1000" dirty="0" smtClean="0"/>
          </a:p>
          <a:p>
            <a:pPr marL="361950" indent="-361950" eaLnBrk="1" hangingPunct="1">
              <a:spcBef>
                <a:spcPts val="0"/>
              </a:spcBef>
              <a:spcAft>
                <a:spcPts val="0"/>
              </a:spcAft>
            </a:pPr>
            <a:r>
              <a:rPr lang="en-GB" sz="1800" b="1" dirty="0" smtClean="0"/>
              <a:t>Luxembourg, one of the three ‘capitals’ of the European Union</a:t>
            </a:r>
            <a:br>
              <a:rPr lang="en-GB" sz="1800" b="1" dirty="0" smtClean="0"/>
            </a:br>
            <a:endParaRPr lang="en-GB" sz="1000" b="1" dirty="0" smtClean="0"/>
          </a:p>
          <a:p>
            <a:pPr marL="361950" indent="-361950" eaLnBrk="1" hangingPunct="1">
              <a:spcBef>
                <a:spcPts val="0"/>
              </a:spcBef>
              <a:spcAft>
                <a:spcPts val="0"/>
              </a:spcAft>
            </a:pPr>
            <a:r>
              <a:rPr lang="en-GB" sz="1800" b="1" dirty="0" smtClean="0"/>
              <a:t>Founding member of several international organisations </a:t>
            </a:r>
            <a:br>
              <a:rPr lang="en-GB" sz="1800" b="1" dirty="0" smtClean="0"/>
            </a:br>
            <a:endParaRPr lang="en-GB" sz="1000" b="1" dirty="0" smtClean="0"/>
          </a:p>
          <a:p>
            <a:pPr marL="361950" indent="-361950" eaLnBrk="1" hangingPunct="1">
              <a:spcBef>
                <a:spcPts val="0"/>
              </a:spcBef>
              <a:spcAft>
                <a:spcPts val="0"/>
              </a:spcAft>
            </a:pPr>
            <a:r>
              <a:rPr lang="en-GB" sz="1800" b="1" dirty="0" smtClean="0"/>
              <a:t>Member of all major international organisations</a:t>
            </a:r>
            <a:br>
              <a:rPr lang="en-GB" sz="1800" b="1" dirty="0" smtClean="0"/>
            </a:br>
            <a:endParaRPr lang="en-GB" sz="1000" b="1" dirty="0" smtClean="0"/>
          </a:p>
          <a:p>
            <a:pPr marL="361950" indent="-361950" eaLnBrk="1" hangingPunct="1">
              <a:spcBef>
                <a:spcPts val="0"/>
              </a:spcBef>
              <a:spcAft>
                <a:spcPts val="0"/>
              </a:spcAft>
            </a:pPr>
            <a:r>
              <a:rPr lang="en-GB" sz="1800" b="1" dirty="0"/>
              <a:t>Luxembourg, </a:t>
            </a:r>
            <a:r>
              <a:rPr lang="en-GB" sz="1800" b="1" dirty="0" smtClean="0"/>
              <a:t>non</a:t>
            </a:r>
            <a:r>
              <a:rPr lang="en-GB" sz="1800" b="1" dirty="0"/>
              <a:t>-permanent member of the </a:t>
            </a:r>
            <a:r>
              <a:rPr lang="en-GB" sz="1800" b="1" dirty="0" smtClean="0"/>
              <a:t>United Nations Security </a:t>
            </a:r>
            <a:r>
              <a:rPr lang="en-GB" sz="1800" b="1" dirty="0"/>
              <a:t>Council (2013-2014)</a:t>
            </a:r>
            <a:br>
              <a:rPr lang="en-GB" sz="1800" b="1" dirty="0"/>
            </a:br>
            <a:endParaRPr lang="en-GB" sz="1000" b="1" dirty="0"/>
          </a:p>
          <a:p>
            <a:pPr marL="361950" indent="-361950" eaLnBrk="1" hangingPunct="1">
              <a:spcBef>
                <a:spcPts val="0"/>
              </a:spcBef>
              <a:spcAft>
                <a:spcPts val="0"/>
              </a:spcAft>
            </a:pPr>
            <a:r>
              <a:rPr lang="en-GB" sz="1800" b="1" dirty="0" smtClean="0"/>
              <a:t>Official development assistance (ODA): </a:t>
            </a:r>
            <a:r>
              <a:rPr lang="en-GB" sz="1800" dirty="0" smtClean="0"/>
              <a:t>contribution of approximately 1% of GNI</a:t>
            </a:r>
            <a:br>
              <a:rPr lang="en-GB" sz="1800" dirty="0" smtClean="0"/>
            </a:br>
            <a:endParaRPr lang="en-GB" sz="1000" dirty="0" smtClean="0"/>
          </a:p>
          <a:p>
            <a:pPr marL="361950" indent="-361950" eaLnBrk="1" hangingPunct="1">
              <a:spcBef>
                <a:spcPts val="0"/>
              </a:spcBef>
              <a:spcAft>
                <a:spcPts val="0"/>
              </a:spcAft>
            </a:pPr>
            <a:r>
              <a:rPr lang="en-GB" sz="1800" b="1" dirty="0" smtClean="0"/>
              <a:t>European institutions</a:t>
            </a:r>
          </a:p>
        </p:txBody>
      </p:sp>
      <p:pic>
        <p:nvPicPr>
          <p:cNvPr id="23" name="Picture 2" descr="C:\Users\kmiranda\Desktop\logo-curia.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63390" y="5229200"/>
            <a:ext cx="674464" cy="674464"/>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 descr="C:\Users\kmiranda\Desktop\eurostat.gif.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22771" y="5013176"/>
            <a:ext cx="956843" cy="431669"/>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C:\Users\kmiranda\Desktop\European_Commission.svg.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28086" y="5230639"/>
            <a:ext cx="973297" cy="674464"/>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6" descr="C:\Users\kmiranda\Desktop\2012-10-09-esm.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89386" y="5611543"/>
            <a:ext cx="1234244" cy="48175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9" descr="C:\Users\kmiranda\Desktop\eib.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928989" y="4967804"/>
            <a:ext cx="786929" cy="786929"/>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7" descr="C:\Users\kmiranda\Desktop\EIFLogobasicRGB.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955002" y="5667183"/>
            <a:ext cx="760916" cy="426113"/>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Image 28" descr="Capture.PNG"/>
          <p:cNvPicPr>
            <a:picLocks noChangeAspect="1"/>
          </p:cNvPicPr>
          <p:nvPr/>
        </p:nvPicPr>
        <p:blipFill>
          <a:blip r:embed="rId9" cstate="print"/>
          <a:stretch>
            <a:fillRect/>
          </a:stretch>
        </p:blipFill>
        <p:spPr>
          <a:xfrm>
            <a:off x="5931942" y="5207432"/>
            <a:ext cx="1041078" cy="669840"/>
          </a:xfrm>
          <a:prstGeom prst="rect">
            <a:avLst/>
          </a:prstGeom>
        </p:spPr>
      </p:pic>
      <p:pic>
        <p:nvPicPr>
          <p:cNvPr id="30" name="Image 29" descr="Curia.PNG"/>
          <p:cNvPicPr>
            <a:picLocks noChangeAspect="1"/>
          </p:cNvPicPr>
          <p:nvPr/>
        </p:nvPicPr>
        <p:blipFill>
          <a:blip r:embed="rId10" cstate="print"/>
          <a:stretch>
            <a:fillRect/>
          </a:stretch>
        </p:blipFill>
        <p:spPr>
          <a:xfrm>
            <a:off x="3339654" y="5250043"/>
            <a:ext cx="1440160" cy="66594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dirty="0" smtClean="0"/>
              <a:t>History</a:t>
            </a:r>
            <a:endParaRPr lang="en-GB" dirty="0"/>
          </a:p>
        </p:txBody>
      </p:sp>
      <p:sp>
        <p:nvSpPr>
          <p:cNvPr id="4" name="Espace réservé de la date 3"/>
          <p:cNvSpPr>
            <a:spLocks noGrp="1"/>
          </p:cNvSpPr>
          <p:nvPr>
            <p:ph type="dt" sz="half" idx="10"/>
          </p:nvPr>
        </p:nvSpPr>
        <p:spPr/>
        <p:txBody>
          <a:bodyPr/>
          <a:lstStyle/>
          <a:p>
            <a:pPr>
              <a:defRPr/>
            </a:pPr>
            <a:r>
              <a:rPr lang="fr-FR" smtClean="0"/>
              <a:t>April 2016</a:t>
            </a:r>
            <a:endParaRPr lang="en-US" dirty="0"/>
          </a:p>
        </p:txBody>
      </p:sp>
      <p:sp>
        <p:nvSpPr>
          <p:cNvPr id="5" name="Espace réservé du numéro de diapositive 4"/>
          <p:cNvSpPr>
            <a:spLocks noGrp="1"/>
          </p:cNvSpPr>
          <p:nvPr>
            <p:ph type="sldNum" sz="quarter" idx="11"/>
          </p:nvPr>
        </p:nvSpPr>
        <p:spPr/>
        <p:txBody>
          <a:bodyPr/>
          <a:lstStyle/>
          <a:p>
            <a:pPr>
              <a:defRPr/>
            </a:pPr>
            <a:fld id="{9BAA5FE0-F9D2-408F-983E-B87BCD5EA5C6}" type="slidenum">
              <a:rPr lang="fr-CH" smtClean="0"/>
              <a:pPr>
                <a:defRPr/>
              </a:pPr>
              <a:t>9</a:t>
            </a:fld>
            <a:endParaRPr lang="fr-CH" dirty="0"/>
          </a:p>
        </p:txBody>
      </p:sp>
      <p:sp>
        <p:nvSpPr>
          <p:cNvPr id="6" name="Espace réservé du pied de page 5"/>
          <p:cNvSpPr>
            <a:spLocks noGrp="1"/>
          </p:cNvSpPr>
          <p:nvPr>
            <p:ph type="ftr" sz="quarter" idx="12"/>
          </p:nvPr>
        </p:nvSpPr>
        <p:spPr/>
        <p:txBody>
          <a:bodyPr/>
          <a:lstStyle/>
          <a:p>
            <a:pPr>
              <a:defRPr/>
            </a:pPr>
            <a:r>
              <a:rPr lang="en-US" dirty="0" smtClean="0"/>
              <a:t>Information and Press Service of the Government</a:t>
            </a:r>
            <a:endParaRPr lang="en-US" dirty="0"/>
          </a:p>
        </p:txBody>
      </p:sp>
      <p:sp>
        <p:nvSpPr>
          <p:cNvPr id="7" name="Espace réservé du contenu 2"/>
          <p:cNvSpPr>
            <a:spLocks noGrp="1"/>
          </p:cNvSpPr>
          <p:nvPr>
            <p:ph idx="1"/>
          </p:nvPr>
        </p:nvSpPr>
        <p:spPr>
          <a:xfrm>
            <a:off x="510365" y="1713864"/>
            <a:ext cx="8229600" cy="4307424"/>
          </a:xfrm>
        </p:spPr>
        <p:txBody>
          <a:bodyPr/>
          <a:lstStyle/>
          <a:p>
            <a:pPr marL="361950" indent="-361950" eaLnBrk="1" hangingPunct="1">
              <a:spcBef>
                <a:spcPts val="0"/>
              </a:spcBef>
              <a:spcAft>
                <a:spcPts val="0"/>
              </a:spcAft>
            </a:pPr>
            <a:r>
              <a:rPr lang="en-GB" sz="1800" dirty="0" smtClean="0">
                <a:cs typeface="Arial" charset="0"/>
              </a:rPr>
              <a:t>963: Lucilinburhuc and the origins of Luxembourg</a:t>
            </a:r>
            <a:br>
              <a:rPr lang="en-GB" sz="1800" dirty="0" smtClean="0">
                <a:cs typeface="Arial" charset="0"/>
              </a:rPr>
            </a:br>
            <a:endParaRPr lang="en-GB" sz="1800" dirty="0" smtClean="0">
              <a:cs typeface="Arial" charset="0"/>
            </a:endParaRPr>
          </a:p>
          <a:p>
            <a:pPr marL="361950" indent="-361950" eaLnBrk="1" hangingPunct="1">
              <a:spcBef>
                <a:spcPts val="0"/>
              </a:spcBef>
              <a:spcAft>
                <a:spcPts val="0"/>
              </a:spcAft>
            </a:pPr>
            <a:r>
              <a:rPr lang="en-GB" sz="1800" dirty="0" smtClean="0">
                <a:cs typeface="Arial" charset="0"/>
              </a:rPr>
              <a:t>Luxembourg = condensed version of European history</a:t>
            </a:r>
            <a:br>
              <a:rPr lang="en-GB" sz="1800" dirty="0" smtClean="0">
                <a:cs typeface="Arial" charset="0"/>
              </a:rPr>
            </a:br>
            <a:r>
              <a:rPr lang="en-GB" sz="1000" dirty="0" smtClean="0">
                <a:cs typeface="Arial" charset="0"/>
              </a:rPr>
              <a:t/>
            </a:r>
            <a:br>
              <a:rPr lang="en-GB" sz="1000" dirty="0" smtClean="0">
                <a:cs typeface="Arial" charset="0"/>
              </a:rPr>
            </a:br>
            <a:endParaRPr lang="en-GB" sz="1000" dirty="0" smtClean="0">
              <a:cs typeface="Arial" charset="0"/>
            </a:endParaRPr>
          </a:p>
          <a:p>
            <a:pPr marL="361950" indent="-361950" eaLnBrk="1" hangingPunct="1">
              <a:spcBef>
                <a:spcPts val="0"/>
              </a:spcBef>
              <a:spcAft>
                <a:spcPts val="0"/>
              </a:spcAft>
            </a:pPr>
            <a:r>
              <a:rPr lang="en-GB" sz="1800" dirty="0" smtClean="0">
                <a:cs typeface="Arial" charset="0"/>
              </a:rPr>
              <a:t>Middle </a:t>
            </a:r>
            <a:r>
              <a:rPr lang="en-GB" sz="1800" dirty="0">
                <a:cs typeface="Arial" charset="0"/>
              </a:rPr>
              <a:t>Ages </a:t>
            </a:r>
            <a:r>
              <a:rPr lang="en-GB" sz="1800" dirty="0" smtClean="0">
                <a:cs typeface="Arial" charset="0"/>
              </a:rPr>
              <a:t>(14th to 15th century)</a:t>
            </a:r>
            <a:r>
              <a:rPr lang="en-GB" sz="1800" dirty="0">
                <a:cs typeface="Arial" charset="0"/>
              </a:rPr>
              <a:t>: </a:t>
            </a:r>
            <a:r>
              <a:rPr lang="en-GB" sz="1800" dirty="0" smtClean="0">
                <a:cs typeface="Arial" charset="0"/>
              </a:rPr>
              <a:t>at the head of the Holy Roman Empire </a:t>
            </a:r>
            <a:br>
              <a:rPr lang="en-GB" sz="1800" dirty="0" smtClean="0">
                <a:cs typeface="Arial" charset="0"/>
              </a:rPr>
            </a:br>
            <a:r>
              <a:rPr lang="en-GB" sz="1000" dirty="0" smtClean="0">
                <a:cs typeface="Arial" charset="0"/>
              </a:rPr>
              <a:t/>
            </a:r>
            <a:br>
              <a:rPr lang="en-GB" sz="1000" dirty="0" smtClean="0">
                <a:cs typeface="Arial" charset="0"/>
              </a:rPr>
            </a:br>
            <a:endParaRPr lang="en-GB" sz="1000" dirty="0" smtClean="0">
              <a:cs typeface="Arial" charset="0"/>
            </a:endParaRPr>
          </a:p>
          <a:p>
            <a:pPr marL="361950" indent="-361950" eaLnBrk="1" hangingPunct="1">
              <a:spcBef>
                <a:spcPts val="0"/>
              </a:spcBef>
              <a:spcAft>
                <a:spcPts val="0"/>
              </a:spcAft>
            </a:pPr>
            <a:r>
              <a:rPr lang="en-GB" sz="1800" dirty="0" smtClean="0">
                <a:cs typeface="Arial" charset="0"/>
              </a:rPr>
              <a:t>Early modern period: ‘Gibraltar of the North’ and foreign domination</a:t>
            </a:r>
            <a:br>
              <a:rPr lang="en-GB" sz="1800" dirty="0" smtClean="0">
                <a:cs typeface="Arial" charset="0"/>
              </a:rPr>
            </a:br>
            <a:r>
              <a:rPr lang="en-GB" sz="1000" dirty="0" smtClean="0">
                <a:cs typeface="Arial" charset="0"/>
              </a:rPr>
              <a:t/>
            </a:r>
            <a:br>
              <a:rPr lang="en-GB" sz="1000" dirty="0" smtClean="0">
                <a:cs typeface="Arial" charset="0"/>
              </a:rPr>
            </a:br>
            <a:endParaRPr lang="en-GB" sz="1000" dirty="0" smtClean="0">
              <a:cs typeface="Arial" charset="0"/>
            </a:endParaRPr>
          </a:p>
          <a:p>
            <a:pPr marL="361950" indent="-361950" eaLnBrk="1" hangingPunct="1">
              <a:spcBef>
                <a:spcPts val="0"/>
              </a:spcBef>
              <a:spcAft>
                <a:spcPts val="0"/>
              </a:spcAft>
            </a:pPr>
            <a:r>
              <a:rPr lang="en-GB" sz="1800" dirty="0" smtClean="0">
                <a:cs typeface="Arial" charset="0"/>
              </a:rPr>
              <a:t>1839: sovereign and independent state</a:t>
            </a:r>
            <a:br>
              <a:rPr lang="en-GB" sz="1800" dirty="0" smtClean="0">
                <a:cs typeface="Arial" charset="0"/>
              </a:rPr>
            </a:br>
            <a:r>
              <a:rPr lang="en-GB" sz="1000" dirty="0" smtClean="0">
                <a:cs typeface="Arial" charset="0"/>
              </a:rPr>
              <a:t/>
            </a:r>
            <a:br>
              <a:rPr lang="en-GB" sz="1000" dirty="0" smtClean="0">
                <a:cs typeface="Arial" charset="0"/>
              </a:rPr>
            </a:br>
            <a:endParaRPr lang="en-GB" sz="1000" dirty="0" smtClean="0">
              <a:cs typeface="Arial" charset="0"/>
            </a:endParaRPr>
          </a:p>
          <a:p>
            <a:pPr marL="361950" indent="-361950" eaLnBrk="1" hangingPunct="1">
              <a:spcBef>
                <a:spcPts val="0"/>
              </a:spcBef>
              <a:spcAft>
                <a:spcPts val="0"/>
              </a:spcAft>
            </a:pPr>
            <a:r>
              <a:rPr lang="en-GB" sz="1800" dirty="0" smtClean="0">
                <a:cs typeface="Arial" charset="0"/>
              </a:rPr>
              <a:t>After 1945: key role in European construction</a:t>
            </a:r>
            <a:endParaRPr lang="en-GB" sz="1800" dirty="0">
              <a:cs typeface="Arial" charset="0"/>
            </a:endParaRPr>
          </a:p>
        </p:txBody>
      </p:sp>
      <p:sp>
        <p:nvSpPr>
          <p:cNvPr id="8" name="Rectangle 7"/>
          <p:cNvSpPr/>
          <p:nvPr/>
        </p:nvSpPr>
        <p:spPr>
          <a:xfrm>
            <a:off x="323528" y="941960"/>
            <a:ext cx="1605952" cy="400110"/>
          </a:xfrm>
          <a:prstGeom prst="rect">
            <a:avLst/>
          </a:prstGeom>
        </p:spPr>
        <p:txBody>
          <a:bodyPr wrap="none">
            <a:spAutoFit/>
          </a:bodyPr>
          <a:lstStyle/>
          <a:p>
            <a:r>
              <a:rPr lang="en-GB" sz="2000" dirty="0" smtClean="0">
                <a:latin typeface="+mj-lt"/>
              </a:rPr>
              <a:t>Key moments</a:t>
            </a:r>
            <a:endParaRPr lang="en-GB" sz="2000" dirty="0">
              <a:latin typeface="+mj-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Gouvernement luxembourgeois">
      <a:dk1>
        <a:srgbClr val="FF0000"/>
      </a:dk1>
      <a:lt1>
        <a:srgbClr val="FFFFFF"/>
      </a:lt1>
      <a:dk2>
        <a:srgbClr val="80808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ouvernement luxembourgeoi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5433</TotalTime>
  <Words>5251</Words>
  <Application>Microsoft Office PowerPoint</Application>
  <PresentationFormat>Affichage à l'écran (4:3)</PresentationFormat>
  <Paragraphs>858</Paragraphs>
  <Slides>41</Slides>
  <Notes>40</Notes>
  <HiddenSlides>0</HiddenSlides>
  <MMClips>4</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Modèle par défaut</vt:lpstr>
      <vt:lpstr>Getting to know Luxembourg</vt:lpstr>
      <vt:lpstr>Diapositive 2</vt:lpstr>
      <vt:lpstr>Contents</vt:lpstr>
      <vt:lpstr>At a glance</vt:lpstr>
      <vt:lpstr>Luxembourg, easily accessible</vt:lpstr>
      <vt:lpstr>Geography</vt:lpstr>
      <vt:lpstr>Political system</vt:lpstr>
      <vt:lpstr>Luxembourg in the world</vt:lpstr>
      <vt:lpstr>History</vt:lpstr>
      <vt:lpstr>History</vt:lpstr>
      <vt:lpstr>History</vt:lpstr>
      <vt:lpstr>History</vt:lpstr>
      <vt:lpstr>History</vt:lpstr>
      <vt:lpstr>History</vt:lpstr>
      <vt:lpstr>History</vt:lpstr>
      <vt:lpstr>Population</vt:lpstr>
      <vt:lpstr>Population</vt:lpstr>
      <vt:lpstr>Population and employment</vt:lpstr>
      <vt:lpstr>Values of the Luxembourg people</vt:lpstr>
      <vt:lpstr>Linguistic situation</vt:lpstr>
      <vt:lpstr>Linguistic situation</vt:lpstr>
      <vt:lpstr>National symbols</vt:lpstr>
      <vt:lpstr>National symbols</vt:lpstr>
      <vt:lpstr>National symbols</vt:lpstr>
      <vt:lpstr>National symbols</vt:lpstr>
      <vt:lpstr>National symbols</vt:lpstr>
      <vt:lpstr>National symbols</vt:lpstr>
      <vt:lpstr>Festivals and traditions</vt:lpstr>
      <vt:lpstr>Festivals and traditions</vt:lpstr>
      <vt:lpstr>Festivals and traditions</vt:lpstr>
      <vt:lpstr>Festivals and traditions</vt:lpstr>
      <vt:lpstr>Festivals and traditions</vt:lpstr>
      <vt:lpstr>Festivals and traditions</vt:lpstr>
      <vt:lpstr>Festivals and traditions</vt:lpstr>
      <vt:lpstr>Festivals and traditions</vt:lpstr>
      <vt:lpstr>Festivals and traditions</vt:lpstr>
      <vt:lpstr>Festivals and traditions</vt:lpstr>
      <vt:lpstr>Famous Luxembourgers </vt:lpstr>
      <vt:lpstr>Did you know that…?</vt:lpstr>
      <vt:lpstr>Did you know that…?</vt:lpstr>
      <vt:lpstr>Did you know that…?</vt:lpstr>
    </vt:vector>
  </TitlesOfParts>
  <Company>CIE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Administrator</dc:creator>
  <cp:lastModifiedBy>Emanuela Bossi</cp:lastModifiedBy>
  <cp:revision>407</cp:revision>
  <dcterms:created xsi:type="dcterms:W3CDTF">2014-02-06T11:46:14Z</dcterms:created>
  <dcterms:modified xsi:type="dcterms:W3CDTF">2016-04-27T07:54:04Z</dcterms:modified>
</cp:coreProperties>
</file>